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1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0.xml" ContentType="application/vnd.openxmlformats-officedocument.presentationml.slide+xml"/>
  <Override PartName="/ppt/slides/slide40.xml" ContentType="application/vnd.openxmlformats-officedocument.presentationml.slide+xml"/>
  <Override PartName="/ppt/slides/slide9.xml" ContentType="application/vnd.openxmlformats-officedocument.presentationml.slide+xml"/>
  <Override PartName="/ppt/slides/slide3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39.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31.xml" ContentType="application/vnd.openxmlformats-officedocument.presentationml.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slideMasters/slideMaster1.xml" ContentType="application/vnd.openxmlformats-officedocument.presentationml.slideMaster+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34.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24384000" cy="13716000"/>
  <p:notesSz cx="6858000" cy="9144000"/>
  <p:embeddedFontLst>
    <p:embeddedFont>
      <p:font typeface="Calibri" pitchFamily="34" charset="0"/>
      <p:regular r:id="rId55"/>
      <p:bold r:id="rId56"/>
      <p:italic r:id="rId57"/>
      <p:boldItalic r:id="rId58"/>
    </p:embeddedFont>
    <p:embeddedFont>
      <p:font typeface="Gill Sans" charset="0"/>
      <p:regular r:id="rId59"/>
      <p:bold r:id="rId60"/>
    </p:embeddedFont>
    <p:embeddedFont>
      <p:font typeface="Helvetica Neue"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4320">
          <p15:clr>
            <a:srgbClr val="A4A3A4"/>
          </p15:clr>
        </p15:guide>
        <p15:guide id="2" pos="7680">
          <p15:clr>
            <a:srgbClr val="A4A3A4"/>
          </p15:clr>
        </p15:guide>
      </p15:sldGuideLst>
    </p:ext>
    <p:ext uri="{2D200454-40CA-4A62-9FC3-DE9A4176ACB9}">
      <p15:notes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hhJdclu91LMJMlnfWLkys04t16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234" y="0"/>
      </p:cViewPr>
      <p:guideLst>
        <p:guide orient="horz" pos="4320"/>
        <p:guide pos="76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3034699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5858f15a1_0_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5858f15a1_0_3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5858f15a1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5858f15a1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5858f15a1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5858f15a1_0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c5858f15a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c5858f15a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5858f15a1_0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c5858f15a1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5858f15a1_0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5858f15a1_0_3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637a9f4e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637a9f4e9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637a9f4e9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637a9f4e9_0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637a9f4e9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637a9f4e9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637a9f4e9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637a9f4e9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637a9f4e9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637a9f4e9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637a9f4e9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637a9f4e9_0_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637a9f4e9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637a9f4e9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637a9f4e9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637a9f4e9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637a9f4e9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637a9f4e9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637a9f4e9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c637a9f4e9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637a9f4e9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637a9f4e9_0_1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c637a9f4e9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c637a9f4e9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637a9f4e9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637a9f4e9_0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637a9f4e9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637a9f4e9_0_1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637a9f4e9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637a9f4e9_0_1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637a9f4e9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c637a9f4e9_0_1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703ae713b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703ae713b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c703ae713b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c703ae713b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c703ae713b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c703ae713b_0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703ae713b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703ae713b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2"/>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32"/>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33"/>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Helvetica Neue"/>
              <a:buNone/>
              <a:defRPr sz="6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3"/>
          <p:cNvSpPr>
            <a:spLocks noGrp="1"/>
          </p:cNvSpPr>
          <p:nvPr>
            <p:ph type="pic" idx="2"/>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33"/>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5" name="Google Shape;15;p33"/>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6" name="Google Shape;16;p33"/>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7" name="Google Shape;17;p33"/>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oals and Outcomes">
  <p:cSld name="Goals and Outcomes">
    <p:spTree>
      <p:nvGrpSpPr>
        <p:cNvPr id="1" name="Shape 18"/>
        <p:cNvGrpSpPr/>
        <p:nvPr/>
      </p:nvGrpSpPr>
      <p:grpSpPr>
        <a:xfrm>
          <a:off x="0" y="0"/>
          <a:ext cx="0" cy="0"/>
          <a:chOff x="0" y="0"/>
          <a:chExt cx="0" cy="0"/>
        </a:xfrm>
      </p:grpSpPr>
      <p:sp>
        <p:nvSpPr>
          <p:cNvPr id="19" name="Google Shape;19;p34"/>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2500"/>
              <a:buFont typeface="Helvetica Neue"/>
              <a:buNone/>
              <a:defRPr sz="2500" b="1" i="0" u="none" strike="noStrike" cap="none">
                <a:solidFill>
                  <a:srgbClr val="000000"/>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p:nvPr/>
        </p:nvSpPr>
        <p:spPr>
          <a:xfrm>
            <a:off x="13454825" y="3658325"/>
            <a:ext cx="261129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Outcomes</a:t>
            </a:r>
            <a:endParaRPr sz="4000" b="1" i="0" u="none" strike="noStrike" cap="none">
              <a:solidFill>
                <a:srgbClr val="8C919B"/>
              </a:solidFill>
              <a:latin typeface="Helvetica Neue"/>
              <a:ea typeface="Helvetica Neue"/>
              <a:cs typeface="Helvetica Neue"/>
              <a:sym typeface="Helvetica Neue"/>
            </a:endParaRPr>
          </a:p>
        </p:txBody>
      </p:sp>
      <p:sp>
        <p:nvSpPr>
          <p:cNvPr id="21" name="Google Shape;21;p34"/>
          <p:cNvSpPr txBox="1"/>
          <p:nvPr/>
        </p:nvSpPr>
        <p:spPr>
          <a:xfrm>
            <a:off x="1752109" y="3658325"/>
            <a:ext cx="152766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Goals</a:t>
            </a:r>
            <a:endParaRPr sz="4000" b="1" i="0" u="none" strike="noStrike" cap="none">
              <a:solidFill>
                <a:srgbClr val="8C919B"/>
              </a:solidFill>
              <a:latin typeface="Helvetica Neue"/>
              <a:ea typeface="Helvetica Neue"/>
              <a:cs typeface="Helvetica Neue"/>
              <a:sym typeface="Helvetica Neue"/>
            </a:endParaRPr>
          </a:p>
        </p:txBody>
      </p:sp>
      <p:sp>
        <p:nvSpPr>
          <p:cNvPr id="22" name="Google Shape;22;p34"/>
          <p:cNvSpPr/>
          <p:nvPr/>
        </p:nvSpPr>
        <p:spPr>
          <a:xfrm>
            <a:off x="1752108" y="4475797"/>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 name="Google Shape;23;p34"/>
          <p:cNvSpPr/>
          <p:nvPr/>
        </p:nvSpPr>
        <p:spPr>
          <a:xfrm>
            <a:off x="13454823" y="4480560"/>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pic>
        <p:nvPicPr>
          <p:cNvPr id="24" name="Google Shape;24;p34"/>
          <p:cNvPicPr preferRelativeResize="0"/>
          <p:nvPr/>
        </p:nvPicPr>
        <p:blipFill rotWithShape="1">
          <a:blip r:embed="rId2">
            <a:alphaModFix/>
          </a:blip>
          <a:srcRect l="16436" t="8536" r="16029" b="30822"/>
          <a:stretch/>
        </p:blipFill>
        <p:spPr>
          <a:xfrm>
            <a:off x="21757273" y="11032377"/>
            <a:ext cx="2626730" cy="2683626"/>
          </a:xfrm>
          <a:prstGeom prst="rect">
            <a:avLst/>
          </a:prstGeom>
          <a:noFill/>
          <a:ln>
            <a:noFill/>
          </a:ln>
        </p:spPr>
      </p:pic>
      <p:sp>
        <p:nvSpPr>
          <p:cNvPr id="25" name="Google Shape;25;p34"/>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6" name="Google Shape;26;p34"/>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92929"/>
        </a:solidFill>
        <a:effectLst/>
      </p:bgPr>
    </p:bg>
    <p:spTree>
      <p:nvGrpSpPr>
        <p:cNvPr id="1" name="Shape 27"/>
        <p:cNvGrpSpPr/>
        <p:nvPr/>
      </p:nvGrpSpPr>
      <p:grpSpPr>
        <a:xfrm>
          <a:off x="0" y="0"/>
          <a:ext cx="0" cy="0"/>
          <a:chOff x="0" y="0"/>
          <a:chExt cx="0" cy="0"/>
        </a:xfrm>
      </p:grpSpPr>
      <p:sp>
        <p:nvSpPr>
          <p:cNvPr id="28" name="Google Shape;28;p35"/>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2000"/>
              </a:spcBef>
              <a:spcAft>
                <a:spcPts val="0"/>
              </a:spcAft>
              <a:buClr>
                <a:srgbClr val="FFFFFF"/>
              </a:buClr>
              <a:buSzPts val="6000"/>
              <a:buNone/>
              <a:defRPr sz="6000" b="0" i="0" u="none" strike="noStrike" cap="none">
                <a:solidFill>
                  <a:srgbClr val="FFFFFF"/>
                </a:solidFill>
                <a:latin typeface="Helvetica Neue"/>
                <a:ea typeface="Helvetica Neue"/>
                <a:cs typeface="Helvetica Neue"/>
                <a:sym typeface="Helvetica Neue"/>
              </a:defRPr>
            </a:lvl1pPr>
            <a:lvl2pPr marL="914400" lvl="1"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2pPr>
            <a:lvl3pPr marL="1371600" lvl="2"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3pPr>
            <a:lvl4pPr marL="1828800" lvl="3"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4pPr>
            <a:lvl5pPr marL="2286000" lvl="4"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9" name="Google Shape;29;p35"/>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FFD966"/>
              </a:buClr>
              <a:buSzPts val="8000"/>
              <a:buFont typeface="Helvetica Neue"/>
              <a:buNone/>
              <a:defRPr sz="8000" b="1" i="0" u="none" strike="noStrike" cap="none">
                <a:solidFill>
                  <a:srgbClr val="FFD966"/>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0"/>
        <p:cNvGrpSpPr/>
        <p:nvPr/>
      </p:nvGrpSpPr>
      <p:grpSpPr>
        <a:xfrm>
          <a:off x="0" y="0"/>
          <a:ext cx="0" cy="0"/>
          <a:chOff x="0" y="0"/>
          <a:chExt cx="0" cy="0"/>
        </a:xfrm>
      </p:grpSpPr>
      <p:sp>
        <p:nvSpPr>
          <p:cNvPr id="31" name="Google Shape;31;p36"/>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32" name="Google Shape;32;p3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34" name="Google Shape;34;p36"/>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5" name="Google Shape;35;p36"/>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36" name="Google Shape;36;p36"/>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Picture TypeA">
  <p:cSld name="Big Picture TypeA">
    <p:spTree>
      <p:nvGrpSpPr>
        <p:cNvPr id="1" name="Shape 37"/>
        <p:cNvGrpSpPr/>
        <p:nvPr/>
      </p:nvGrpSpPr>
      <p:grpSpPr>
        <a:xfrm>
          <a:off x="0" y="0"/>
          <a:ext cx="0" cy="0"/>
          <a:chOff x="0" y="0"/>
          <a:chExt cx="0" cy="0"/>
        </a:xfrm>
      </p:grpSpPr>
      <p:sp>
        <p:nvSpPr>
          <p:cNvPr id="38" name="Google Shape;38;p37"/>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
        <p:nvSpPr>
          <p:cNvPr id="39" name="Google Shape;39;p37"/>
          <p:cNvSpPr/>
          <p:nvPr/>
        </p:nvSpPr>
        <p:spPr>
          <a:xfrm>
            <a:off x="1400175" y="-1"/>
            <a:ext cx="7765125" cy="13716002"/>
          </a:xfrm>
          <a:prstGeom prst="rect">
            <a:avLst/>
          </a:prstGeom>
          <a:solidFill>
            <a:srgbClr val="FFD966">
              <a:alpha val="7686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40" name="Google Shape;40;p37"/>
          <p:cNvPicPr preferRelativeResize="0"/>
          <p:nvPr/>
        </p:nvPicPr>
        <p:blipFill rotWithShape="1">
          <a:blip r:embed="rId2">
            <a:alphaModFix/>
          </a:blip>
          <a:srcRect l="16436" t="8536" r="16029" b="30822"/>
          <a:stretch/>
        </p:blipFill>
        <p:spPr>
          <a:xfrm>
            <a:off x="3969372" y="386276"/>
            <a:ext cx="2626729" cy="2683625"/>
          </a:xfrm>
          <a:prstGeom prst="rect">
            <a:avLst/>
          </a:prstGeom>
          <a:noFill/>
          <a:ln>
            <a:noFill/>
          </a:ln>
        </p:spPr>
      </p:pic>
      <p:sp>
        <p:nvSpPr>
          <p:cNvPr id="41" name="Google Shape;41;p37"/>
          <p:cNvSpPr txBox="1">
            <a:spLocks noGrp="1"/>
          </p:cNvSpPr>
          <p:nvPr>
            <p:ph type="body" idx="1"/>
          </p:nvPr>
        </p:nvSpPr>
        <p:spPr>
          <a:xfrm>
            <a:off x="2003755" y="4183930"/>
            <a:ext cx="6557962" cy="9135028"/>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4800"/>
              <a:buNone/>
              <a:defRPr sz="48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Content Slide">
  <p:cSld name="Small Content Slide">
    <p:bg>
      <p:bgPr>
        <a:solidFill>
          <a:srgbClr val="F3F3F3"/>
        </a:solidFill>
        <a:effectLst/>
      </p:bgPr>
    </p:bg>
    <p:spTree>
      <p:nvGrpSpPr>
        <p:cNvPr id="1" name="Shape 42"/>
        <p:cNvGrpSpPr/>
        <p:nvPr/>
      </p:nvGrpSpPr>
      <p:grpSpPr>
        <a:xfrm>
          <a:off x="0" y="0"/>
          <a:ext cx="0" cy="0"/>
          <a:chOff x="0" y="0"/>
          <a:chExt cx="0" cy="0"/>
        </a:xfrm>
      </p:grpSpPr>
      <p:sp>
        <p:nvSpPr>
          <p:cNvPr id="43" name="Google Shape;43;p38"/>
          <p:cNvSpPr/>
          <p:nvPr/>
        </p:nvSpPr>
        <p:spPr>
          <a:xfrm>
            <a:off x="2154252" y="0"/>
            <a:ext cx="8364042" cy="13716000"/>
          </a:xfrm>
          <a:prstGeom prst="rect">
            <a:avLst/>
          </a:prstGeom>
          <a:solidFill>
            <a:schemeClr val="lt1">
              <a:alpha val="80000"/>
            </a:scheme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44" name="Google Shape;44;p38"/>
          <p:cNvSpPr/>
          <p:nvPr/>
        </p:nvSpPr>
        <p:spPr>
          <a:xfrm>
            <a:off x="2869459" y="4420829"/>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45" name="Google Shape;45;p38"/>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Clr>
                <a:schemeClr val="dk1"/>
              </a:buClr>
              <a:buSzPts val="5000"/>
              <a:buNone/>
              <a:defRPr sz="50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 name="Google Shape;46;p38"/>
          <p:cNvSpPr txBox="1">
            <a:spLocks noGrp="1"/>
          </p:cNvSpPr>
          <p:nvPr>
            <p:ph type="body" idx="2"/>
          </p:nvPr>
        </p:nvSpPr>
        <p:spPr>
          <a:xfrm>
            <a:off x="2869460" y="4719918"/>
            <a:ext cx="7008270" cy="899608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pic>
        <p:nvPicPr>
          <p:cNvPr id="47" name="Google Shape;47;p38"/>
          <p:cNvPicPr preferRelativeResize="0"/>
          <p:nvPr/>
        </p:nvPicPr>
        <p:blipFill rotWithShape="1">
          <a:blip r:embed="rId2">
            <a:alphaModFix/>
          </a:blip>
          <a:srcRect l="16436" t="8536" r="16029" b="30822"/>
          <a:stretch/>
        </p:blipFill>
        <p:spPr>
          <a:xfrm>
            <a:off x="21757270" y="11032375"/>
            <a:ext cx="2626729" cy="2683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Picture TypeB">
  <p:cSld name="Big Picture TypeB">
    <p:spTree>
      <p:nvGrpSpPr>
        <p:cNvPr id="1" name="Shape 48"/>
        <p:cNvGrpSpPr/>
        <p:nvPr/>
      </p:nvGrpSpPr>
      <p:grpSpPr>
        <a:xfrm>
          <a:off x="0" y="0"/>
          <a:ext cx="0" cy="0"/>
          <a:chOff x="0" y="0"/>
          <a:chExt cx="0" cy="0"/>
        </a:xfrm>
      </p:grpSpPr>
      <p:sp>
        <p:nvSpPr>
          <p:cNvPr id="49" name="Google Shape;49;p39"/>
          <p:cNvSpPr/>
          <p:nvPr/>
        </p:nvSpPr>
        <p:spPr>
          <a:xfrm rot="10800000" flipH="1">
            <a:off x="3" y="0"/>
            <a:ext cx="15079790" cy="13716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3F3F3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0" name="Google Shape;50;p39"/>
          <p:cNvSpPr/>
          <p:nvPr/>
        </p:nvSpPr>
        <p:spPr>
          <a:xfrm rot="10800000" flipH="1">
            <a:off x="1" y="0"/>
            <a:ext cx="14185970" cy="137160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1" name="Google Shape;51;p39"/>
          <p:cNvSpPr/>
          <p:nvPr/>
        </p:nvSpPr>
        <p:spPr>
          <a:xfrm>
            <a:off x="756714" y="4841453"/>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52" name="Google Shape;52;p39"/>
          <p:cNvPicPr preferRelativeResize="0"/>
          <p:nvPr/>
        </p:nvPicPr>
        <p:blipFill rotWithShape="1">
          <a:blip r:embed="rId2">
            <a:alphaModFix/>
          </a:blip>
          <a:srcRect l="16436" t="8536" r="16029" b="30822"/>
          <a:stretch/>
        </p:blipFill>
        <p:spPr>
          <a:xfrm>
            <a:off x="2910162" y="387999"/>
            <a:ext cx="2626729" cy="2683625"/>
          </a:xfrm>
          <a:prstGeom prst="rect">
            <a:avLst/>
          </a:prstGeom>
          <a:noFill/>
          <a:ln>
            <a:noFill/>
          </a:ln>
        </p:spPr>
      </p:pic>
      <p:sp>
        <p:nvSpPr>
          <p:cNvPr id="53" name="Google Shape;53;p39"/>
          <p:cNvSpPr txBox="1">
            <a:spLocks noGrp="1"/>
          </p:cNvSpPr>
          <p:nvPr>
            <p:ph type="title"/>
          </p:nvPr>
        </p:nvSpPr>
        <p:spPr>
          <a:xfrm>
            <a:off x="756714" y="387999"/>
            <a:ext cx="9395380" cy="436552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9"/>
          <p:cNvSpPr txBox="1">
            <a:spLocks noGrp="1"/>
          </p:cNvSpPr>
          <p:nvPr>
            <p:ph type="body" idx="1"/>
          </p:nvPr>
        </p:nvSpPr>
        <p:spPr>
          <a:xfrm>
            <a:off x="756714" y="5233467"/>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55"/>
        <p:cNvGrpSpPr/>
        <p:nvPr/>
      </p:nvGrpSpPr>
      <p:grpSpPr>
        <a:xfrm>
          <a:off x="0" y="0"/>
          <a:ext cx="0" cy="0"/>
          <a:chOff x="0" y="0"/>
          <a:chExt cx="0" cy="0"/>
        </a:xfrm>
      </p:grpSpPr>
      <p:sp>
        <p:nvSpPr>
          <p:cNvPr id="56" name="Google Shape;56;gc5858f15a1_0_80"/>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c5858f15a1_0_80"/>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2000"/>
              </a:spcBef>
              <a:spcAft>
                <a:spcPts val="0"/>
              </a:spcAft>
              <a:buClr>
                <a:schemeClr val="dk1"/>
              </a:buClr>
              <a:buSzPts val="1800"/>
              <a:buNone/>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58" name="Google Shape;58;gc5858f15a1_0_80"/>
          <p:cNvSpPr txBox="1">
            <a:spLocks noGrp="1"/>
          </p:cNvSpPr>
          <p:nvPr>
            <p:ph type="dt" idx="10"/>
          </p:nvPr>
        </p:nvSpPr>
        <p:spPr>
          <a:xfrm>
            <a:off x="2503356" y="12751358"/>
            <a:ext cx="4659300" cy="696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59" name="Google Shape;59;gc5858f15a1_0_80"/>
          <p:cNvSpPr txBox="1">
            <a:spLocks noGrp="1"/>
          </p:cNvSpPr>
          <p:nvPr>
            <p:ph type="ftr" idx="11"/>
          </p:nvPr>
        </p:nvSpPr>
        <p:spPr>
          <a:xfrm>
            <a:off x="8077200" y="12751358"/>
            <a:ext cx="8229600" cy="6915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60" name="Google Shape;60;gc5858f15a1_0_80"/>
          <p:cNvSpPr txBox="1">
            <a:spLocks noGrp="1"/>
          </p:cNvSpPr>
          <p:nvPr>
            <p:ph type="sldNum" idx="12"/>
          </p:nvPr>
        </p:nvSpPr>
        <p:spPr>
          <a:xfrm>
            <a:off x="17221203" y="12751358"/>
            <a:ext cx="5638800" cy="69150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1676400" y="730251"/>
            <a:ext cx="21031199"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Helvetica Neue"/>
              <a:buNone/>
              <a:defRPr sz="88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31"/>
          <p:cNvSpPr txBox="1">
            <a:spLocks noGrp="1"/>
          </p:cNvSpPr>
          <p:nvPr>
            <p:ph type="body" idx="1"/>
          </p:nvPr>
        </p:nvSpPr>
        <p:spPr>
          <a:xfrm>
            <a:off x="1676400" y="3651250"/>
            <a:ext cx="21031199"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Basic Blueprint Programming Concepts</a:t>
            </a:r>
            <a:endParaRPr/>
          </a:p>
        </p:txBody>
      </p:sp>
      <p:sp>
        <p:nvSpPr>
          <p:cNvPr id="72" name="Google Shape;72;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LECTURE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ARITHMETIC OPERATORS</a:t>
            </a:r>
            <a:endParaRPr/>
          </a:p>
        </p:txBody>
      </p:sp>
      <p:pic>
        <p:nvPicPr>
          <p:cNvPr id="132" name="Google Shape;132;p13"/>
          <p:cNvPicPr preferRelativeResize="0">
            <a:picLocks noGrp="1"/>
          </p:cNvPicPr>
          <p:nvPr>
            <p:ph type="body" idx="1"/>
          </p:nvPr>
        </p:nvPicPr>
        <p:blipFill rotWithShape="1">
          <a:blip r:embed="rId3">
            <a:alphaModFix/>
          </a:blip>
          <a:srcRect/>
          <a:stretch/>
        </p:blipFill>
        <p:spPr>
          <a:xfrm>
            <a:off x="12142470" y="2952206"/>
            <a:ext cx="12245245" cy="7785463"/>
          </a:xfrm>
          <a:prstGeom prst="rect">
            <a:avLst/>
          </a:prstGeom>
          <a:noFill/>
          <a:ln>
            <a:noFill/>
          </a:ln>
        </p:spPr>
      </p:pic>
      <p:sp>
        <p:nvSpPr>
          <p:cNvPr id="133" name="Google Shape;133;p13"/>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arithmetic operators</a:t>
            </a:r>
            <a:r>
              <a:rPr lang="en-US" sz="2800"/>
              <a:t> ( </a:t>
            </a:r>
            <a:r>
              <a:rPr lang="en-US" sz="2800" b="1"/>
              <a:t>+</a:t>
            </a:r>
            <a:r>
              <a:rPr lang="en-US" sz="2800"/>
              <a:t>, </a:t>
            </a:r>
            <a:r>
              <a:rPr lang="en-US" sz="2800" b="1"/>
              <a:t>-</a:t>
            </a:r>
            <a:r>
              <a:rPr lang="en-US" sz="2800"/>
              <a:t>, </a:t>
            </a:r>
            <a:r>
              <a:rPr lang="en-US" sz="2800" b="1"/>
              <a:t>*</a:t>
            </a:r>
            <a:r>
              <a:rPr lang="en-US" sz="2800"/>
              <a:t>, </a:t>
            </a:r>
            <a:r>
              <a:rPr lang="en-US" sz="2800" b="1"/>
              <a:t>/</a:t>
            </a:r>
            <a:r>
              <a:rPr lang="en-US" sz="2800"/>
              <a:t> ) can be used to create mathematical expressions in Blueprints.</a:t>
            </a:r>
            <a:endParaRPr/>
          </a:p>
          <a:p>
            <a:pPr marL="0" lvl="0" indent="0" algn="l" rtl="0">
              <a:lnSpc>
                <a:spcPct val="100000"/>
              </a:lnSpc>
              <a:spcBef>
                <a:spcPts val="2000"/>
              </a:spcBef>
              <a:spcAft>
                <a:spcPts val="0"/>
              </a:spcAft>
              <a:buClr>
                <a:schemeClr val="dk1"/>
              </a:buClr>
              <a:buSzPts val="2800"/>
              <a:buNone/>
            </a:pPr>
            <a:r>
              <a:rPr lang="en-US" sz="2800"/>
              <a:t>The image on the right shows a simple expression that adds a value of “</a:t>
            </a:r>
            <a:r>
              <a:rPr lang="en-US" sz="2800" b="1"/>
              <a:t>50</a:t>
            </a:r>
            <a:r>
              <a:rPr lang="en-US" sz="2800"/>
              <a:t>” to the current </a:t>
            </a:r>
            <a:r>
              <a:rPr lang="en-US" sz="2800" b="1"/>
              <a:t>Score</a:t>
            </a:r>
            <a:r>
              <a:rPr lang="en-US" sz="2800"/>
              <a:t> variable, then sets the newly calculated value in the </a:t>
            </a:r>
            <a:r>
              <a:rPr lang="en-US" sz="2800" b="1"/>
              <a:t>Score</a:t>
            </a:r>
            <a:r>
              <a:rPr lang="en-US" sz="2800"/>
              <a:t> variable.</a:t>
            </a:r>
            <a:endParaRPr/>
          </a:p>
          <a:p>
            <a:pPr marL="0" lvl="0" indent="0" algn="l" rtl="0">
              <a:lnSpc>
                <a:spcPct val="100000"/>
              </a:lnSpc>
              <a:spcBef>
                <a:spcPts val="2000"/>
              </a:spcBef>
              <a:spcAft>
                <a:spcPts val="0"/>
              </a:spcAft>
              <a:buClr>
                <a:schemeClr val="dk1"/>
              </a:buClr>
              <a:buSzPts val="2800"/>
              <a:buNone/>
            </a:pPr>
            <a:r>
              <a:rPr lang="en-US" sz="2800"/>
              <a:t>The “</a:t>
            </a:r>
            <a:r>
              <a:rPr lang="en-US" sz="2800" b="1"/>
              <a:t>+</a:t>
            </a:r>
            <a:r>
              <a:rPr lang="en-US" sz="2800"/>
              <a:t>” operator receives two input values on the left and gives the operation result on the right. To use more than two input values, just click on the </a:t>
            </a:r>
            <a:r>
              <a:rPr lang="en-US" sz="2800" b="1"/>
              <a:t>Add pin</a:t>
            </a:r>
            <a:r>
              <a:rPr lang="en-US" sz="2800"/>
              <a:t> option.</a:t>
            </a:r>
            <a:endParaRPr/>
          </a:p>
          <a:p>
            <a:pPr marL="0" lvl="0" indent="0" algn="l" rtl="0">
              <a:lnSpc>
                <a:spcPct val="100000"/>
              </a:lnSpc>
              <a:spcBef>
                <a:spcPts val="2000"/>
              </a:spcBef>
              <a:spcAft>
                <a:spcPts val="0"/>
              </a:spcAft>
              <a:buClr>
                <a:schemeClr val="dk1"/>
              </a:buClr>
              <a:buSzPts val="2800"/>
              <a:buNone/>
            </a:pPr>
            <a:r>
              <a:rPr lang="en-US" sz="2800"/>
              <a:t>The input values can be entered directly into the nodes or can be obtained from variables.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RELATIONAL OPERATORS</a:t>
            </a:r>
            <a:endParaRPr/>
          </a:p>
        </p:txBody>
      </p:sp>
      <p:sp>
        <p:nvSpPr>
          <p:cNvPr id="139" name="Google Shape;139;p14"/>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Relational operators </a:t>
            </a:r>
            <a:r>
              <a:rPr lang="en-US" sz="2800"/>
              <a:t>perform a comparison between two values and return a Boolean value (“true” or “false”) as a result of the comparison.</a:t>
            </a:r>
            <a:endParaRPr/>
          </a:p>
          <a:p>
            <a:pPr marL="0" lvl="0" indent="0" algn="l" rtl="0">
              <a:lnSpc>
                <a:spcPct val="100000"/>
              </a:lnSpc>
              <a:spcBef>
                <a:spcPts val="2000"/>
              </a:spcBef>
              <a:spcAft>
                <a:spcPts val="0"/>
              </a:spcAft>
              <a:buClr>
                <a:schemeClr val="dk1"/>
              </a:buClr>
              <a:buSzPts val="2800"/>
              <a:buNone/>
            </a:pPr>
            <a:r>
              <a:rPr lang="en-US" sz="2800"/>
              <a:t>The image on the right shows the relational operators and an example using a </a:t>
            </a:r>
            <a:r>
              <a:rPr lang="en-US" sz="2800" b="1"/>
              <a:t>Branch</a:t>
            </a:r>
            <a:r>
              <a:rPr lang="en-US" sz="2800"/>
              <a:t> node. At the end of a game, the current player’s score (</a:t>
            </a:r>
            <a:r>
              <a:rPr lang="en-US" sz="2800" b="1"/>
              <a:t>Score</a:t>
            </a:r>
            <a:r>
              <a:rPr lang="en-US" sz="2800"/>
              <a:t> variable) is compared with the highest recorded game score (</a:t>
            </a:r>
            <a:r>
              <a:rPr lang="en-US" sz="2800" b="1"/>
              <a:t>High Score </a:t>
            </a:r>
            <a:r>
              <a:rPr lang="en-US" sz="2800"/>
              <a:t>variable). If the player’s score is higher, the value of the </a:t>
            </a:r>
            <a:r>
              <a:rPr lang="en-US" sz="2800" b="1"/>
              <a:t>Score</a:t>
            </a:r>
            <a:r>
              <a:rPr lang="en-US" sz="2800"/>
              <a:t> variable will be stored in the </a:t>
            </a:r>
            <a:r>
              <a:rPr lang="en-US" sz="2800" b="1"/>
              <a:t>High Score</a:t>
            </a:r>
            <a:r>
              <a:rPr lang="en-US" sz="2800"/>
              <a:t> variable.</a:t>
            </a:r>
            <a:endParaRPr sz="2800"/>
          </a:p>
        </p:txBody>
      </p:sp>
      <p:pic>
        <p:nvPicPr>
          <p:cNvPr id="140" name="Google Shape;140;p14"/>
          <p:cNvPicPr preferRelativeResize="0">
            <a:picLocks noGrp="1"/>
          </p:cNvPicPr>
          <p:nvPr>
            <p:ph type="body" idx="1"/>
          </p:nvPr>
        </p:nvPicPr>
        <p:blipFill rotWithShape="1">
          <a:blip r:embed="rId3">
            <a:alphaModFix/>
          </a:blip>
          <a:srcRect/>
          <a:stretch/>
        </p:blipFill>
        <p:spPr>
          <a:xfrm>
            <a:off x="12127230" y="3265714"/>
            <a:ext cx="12275293" cy="71845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LOGICAL OPERATORS</a:t>
            </a:r>
            <a:endParaRPr/>
          </a:p>
        </p:txBody>
      </p:sp>
      <p:pic>
        <p:nvPicPr>
          <p:cNvPr id="146" name="Google Shape;146;p15"/>
          <p:cNvPicPr preferRelativeResize="0">
            <a:picLocks noGrp="1"/>
          </p:cNvPicPr>
          <p:nvPr>
            <p:ph type="body" idx="1"/>
          </p:nvPr>
        </p:nvPicPr>
        <p:blipFill rotWithShape="1">
          <a:blip r:embed="rId3">
            <a:alphaModFix/>
          </a:blip>
          <a:srcRect/>
          <a:stretch/>
        </p:blipFill>
        <p:spPr>
          <a:xfrm>
            <a:off x="12142471" y="4101737"/>
            <a:ext cx="12241529" cy="5538651"/>
          </a:xfrm>
          <a:prstGeom prst="rect">
            <a:avLst/>
          </a:prstGeom>
          <a:noFill/>
          <a:ln>
            <a:noFill/>
          </a:ln>
        </p:spPr>
      </p:pic>
      <p:sp>
        <p:nvSpPr>
          <p:cNvPr id="147" name="Google Shape;147;p15"/>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Logical operators </a:t>
            </a:r>
            <a:r>
              <a:rPr lang="en-US" sz="2800"/>
              <a:t>perform an operation between Boolean values and return a Boolean value (“true” or “false”) as a result of the operation. The main logical operators are as follows:</a:t>
            </a:r>
            <a:endParaRPr/>
          </a:p>
          <a:p>
            <a:pPr marL="457200" lvl="0" indent="-457200" algn="l" rtl="0">
              <a:lnSpc>
                <a:spcPct val="100000"/>
              </a:lnSpc>
              <a:spcBef>
                <a:spcPts val="2000"/>
              </a:spcBef>
              <a:spcAft>
                <a:spcPts val="0"/>
              </a:spcAft>
              <a:buClr>
                <a:schemeClr val="dk1"/>
              </a:buClr>
              <a:buSzPts val="2800"/>
              <a:buFont typeface="Arial"/>
              <a:buChar char="•"/>
            </a:pPr>
            <a:r>
              <a:rPr lang="en-US" sz="2800" b="1"/>
              <a:t>OR</a:t>
            </a:r>
            <a:r>
              <a:rPr lang="en-US" sz="2800"/>
              <a:t>: Returns a value of “true” if any of the input values are “true”.</a:t>
            </a:r>
            <a:endParaRPr/>
          </a:p>
          <a:p>
            <a:pPr marL="457200" lvl="0" indent="-457200" algn="l" rtl="0">
              <a:lnSpc>
                <a:spcPct val="100000"/>
              </a:lnSpc>
              <a:spcBef>
                <a:spcPts val="800"/>
              </a:spcBef>
              <a:spcAft>
                <a:spcPts val="0"/>
              </a:spcAft>
              <a:buClr>
                <a:schemeClr val="dk1"/>
              </a:buClr>
              <a:buSzPts val="2800"/>
              <a:buFont typeface="Arial"/>
              <a:buChar char="•"/>
            </a:pPr>
            <a:r>
              <a:rPr lang="en-US" sz="2800" b="1"/>
              <a:t>AND</a:t>
            </a:r>
            <a:r>
              <a:rPr lang="en-US" sz="2800"/>
              <a:t>: Returns a value of “true” only if all input values are “true”.</a:t>
            </a:r>
            <a:endParaRPr/>
          </a:p>
          <a:p>
            <a:pPr marL="457200" lvl="0" indent="-457200" algn="l" rtl="0">
              <a:lnSpc>
                <a:spcPct val="100000"/>
              </a:lnSpc>
              <a:spcBef>
                <a:spcPts val="800"/>
              </a:spcBef>
              <a:spcAft>
                <a:spcPts val="0"/>
              </a:spcAft>
              <a:buClr>
                <a:schemeClr val="dk1"/>
              </a:buClr>
              <a:buSzPts val="2800"/>
              <a:buFont typeface="Arial"/>
              <a:buChar char="•"/>
            </a:pPr>
            <a:r>
              <a:rPr lang="en-US" sz="2800" b="1"/>
              <a:t>NOT</a:t>
            </a:r>
            <a:r>
              <a:rPr lang="en-US" sz="2800"/>
              <a:t>: Receives only one input value, and the result will be the reverse value.</a:t>
            </a:r>
            <a:endParaRPr/>
          </a:p>
          <a:p>
            <a:pPr marL="0" lvl="0" indent="0" algn="l" rtl="0">
              <a:lnSpc>
                <a:spcPct val="100000"/>
              </a:lnSpc>
              <a:spcBef>
                <a:spcPts val="2000"/>
              </a:spcBef>
              <a:spcAft>
                <a:spcPts val="0"/>
              </a:spcAft>
              <a:buClr>
                <a:schemeClr val="dk1"/>
              </a:buClr>
              <a:buSzPts val="2800"/>
              <a:buNone/>
            </a:pPr>
            <a:r>
              <a:rPr lang="en-US" sz="2800"/>
              <a:t>The example on the right simulates a simple decision of an enemy in a game. If the enemy is low on ammo (</a:t>
            </a:r>
            <a:r>
              <a:rPr lang="en-US" sz="2800" b="1"/>
              <a:t>Low Ammunition</a:t>
            </a:r>
            <a:r>
              <a:rPr lang="en-US" sz="2800"/>
              <a:t> variable) and the player is nearby (</a:t>
            </a:r>
            <a:r>
              <a:rPr lang="en-US" sz="2800" b="1"/>
              <a:t>Player Is Near</a:t>
            </a:r>
            <a:r>
              <a:rPr lang="en-US" sz="2800"/>
              <a:t> variable), then the enemy decides to run away.</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c5858f15a1_0_314"/>
          <p:cNvSpPr txBox="1">
            <a:spLocks noGrp="1"/>
          </p:cNvSpPr>
          <p:nvPr>
            <p:ph type="title"/>
          </p:nvPr>
        </p:nvSpPr>
        <p:spPr>
          <a:xfrm>
            <a:off x="1676400" y="730251"/>
            <a:ext cx="21031200" cy="265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Can you implement these with nodes?</a:t>
            </a:r>
            <a:endParaRPr/>
          </a:p>
        </p:txBody>
      </p:sp>
      <p:sp>
        <p:nvSpPr>
          <p:cNvPr id="153" name="Google Shape;153;gc5858f15a1_0_314"/>
          <p:cNvSpPr/>
          <p:nvPr/>
        </p:nvSpPr>
        <p:spPr>
          <a:xfrm>
            <a:off x="2012998" y="4183923"/>
            <a:ext cx="21630900" cy="8190000"/>
          </a:xfrm>
          <a:prstGeom prst="rect">
            <a:avLst/>
          </a:prstGeom>
          <a:noFill/>
          <a:ln>
            <a:noFill/>
          </a:ln>
        </p:spPr>
        <p:txBody>
          <a:bodyPr spcFirstLastPara="1" wrap="square" lIns="50800" tIns="50800" rIns="50800" bIns="50800" anchor="t" anchorCtr="0">
            <a:noAutofit/>
          </a:bodyPr>
          <a:lstStyle/>
          <a:p>
            <a:pPr marL="0" lvl="0" indent="0" algn="l" rtl="0">
              <a:spcBef>
                <a:spcPts val="0"/>
              </a:spcBef>
              <a:spcAft>
                <a:spcPts val="0"/>
              </a:spcAft>
              <a:buClr>
                <a:srgbClr val="000000"/>
              </a:buClr>
              <a:buSzPts val="2800"/>
              <a:buFont typeface="Helvetica Neue"/>
              <a:buNone/>
            </a:pPr>
            <a:r>
              <a:rPr lang="en-US" sz="5900">
                <a:latin typeface="Helvetica Neue"/>
                <a:ea typeface="Helvetica Neue"/>
                <a:cs typeface="Helvetica Neue"/>
                <a:sym typeface="Helvetica Neue"/>
              </a:rPr>
              <a:t>DoubleKill = (CurrentKillTime - LastKillTime) &lt; 2.0;</a:t>
            </a:r>
            <a:endParaRPr sz="5900">
              <a:latin typeface="Helvetica Neue"/>
              <a:ea typeface="Helvetica Neue"/>
              <a:cs typeface="Helvetica Neue"/>
              <a:sym typeface="Helvetica Neue"/>
            </a:endParaRPr>
          </a:p>
          <a:p>
            <a:pPr marL="0" lvl="0" indent="0" algn="l" rtl="0">
              <a:spcBef>
                <a:spcPts val="0"/>
              </a:spcBef>
              <a:spcAft>
                <a:spcPts val="0"/>
              </a:spcAft>
              <a:buClr>
                <a:srgbClr val="000000"/>
              </a:buClr>
              <a:buSzPts val="2800"/>
              <a:buFont typeface="Helvetica Neue"/>
              <a:buNone/>
            </a:pPr>
            <a:r>
              <a:rPr lang="en-US" sz="5900">
                <a:latin typeface="Helvetica Neue"/>
                <a:ea typeface="Helvetica Neue"/>
                <a:cs typeface="Helvetica Neue"/>
                <a:sym typeface="Helvetica Neue"/>
              </a:rPr>
              <a:t>CurrentKillTime = LastKillTime;</a:t>
            </a:r>
            <a:endParaRPr sz="5900">
              <a:latin typeface="Helvetica Neue"/>
              <a:ea typeface="Helvetica Neue"/>
              <a:cs typeface="Helvetica Neue"/>
              <a:sym typeface="Helvetica Neue"/>
            </a:endParaRPr>
          </a:p>
          <a:p>
            <a:pPr marL="0" lvl="0" indent="0" algn="l" rtl="0">
              <a:spcBef>
                <a:spcPts val="0"/>
              </a:spcBef>
              <a:spcAft>
                <a:spcPts val="0"/>
              </a:spcAft>
              <a:buClr>
                <a:srgbClr val="000000"/>
              </a:buClr>
              <a:buSzPts val="2800"/>
              <a:buFont typeface="Helvetica Neue"/>
              <a:buNone/>
            </a:pPr>
            <a:endParaRPr sz="59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5900">
                <a:latin typeface="Helvetica Neue"/>
                <a:ea typeface="Helvetica Neue"/>
                <a:cs typeface="Helvetica Neue"/>
                <a:sym typeface="Helvetica Neue"/>
              </a:rPr>
              <a:t>RageMode = (Health &lt; 10.0) &amp;&amp; (Ammo &gt; 200);</a:t>
            </a:r>
            <a:endParaRPr sz="59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59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5900">
                <a:latin typeface="Helvetica Neue"/>
                <a:ea typeface="Helvetica Neue"/>
                <a:cs typeface="Helvetica Neue"/>
                <a:sym typeface="Helvetica Neue"/>
              </a:rPr>
              <a:t>TimeToRun = PlayerLevel &gt; 60 || (PlayerHealth - Health) &gt; 50;</a:t>
            </a:r>
            <a:endParaRPr sz="59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159" name="Google Shape;159;p1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FUNCTIONS, EVENTS, AND MACROS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FUNCTIONS</a:t>
            </a:r>
            <a:endParaRPr/>
          </a:p>
        </p:txBody>
      </p:sp>
      <p:pic>
        <p:nvPicPr>
          <p:cNvPr id="165" name="Google Shape;165;p17"/>
          <p:cNvPicPr preferRelativeResize="0">
            <a:picLocks noGrp="1"/>
          </p:cNvPicPr>
          <p:nvPr>
            <p:ph type="body" idx="1"/>
          </p:nvPr>
        </p:nvPicPr>
        <p:blipFill rotWithShape="1">
          <a:blip r:embed="rId3">
            <a:alphaModFix/>
          </a:blip>
          <a:srcRect/>
          <a:stretch/>
        </p:blipFill>
        <p:spPr>
          <a:xfrm>
            <a:off x="13868488" y="1965135"/>
            <a:ext cx="8835937" cy="9785729"/>
          </a:xfrm>
          <a:prstGeom prst="rect">
            <a:avLst/>
          </a:prstGeom>
          <a:noFill/>
          <a:ln>
            <a:noFill/>
          </a:ln>
        </p:spPr>
      </p:pic>
      <p:sp>
        <p:nvSpPr>
          <p:cNvPr id="166" name="Google Shape;166;p17"/>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Functions</a:t>
            </a:r>
            <a:r>
              <a:rPr lang="en-US" sz="2800"/>
              <a:t> allow a set of actions that are executed in various parts of the Blueprint to be gathered in one place for easy organization and maintenance of the script.</a:t>
            </a:r>
            <a:endParaRPr/>
          </a:p>
          <a:p>
            <a:pPr marL="0" lvl="0" indent="0" algn="l" rtl="0">
              <a:lnSpc>
                <a:spcPct val="100000"/>
              </a:lnSpc>
              <a:spcBef>
                <a:spcPts val="2000"/>
              </a:spcBef>
              <a:spcAft>
                <a:spcPts val="0"/>
              </a:spcAft>
              <a:buClr>
                <a:schemeClr val="dk1"/>
              </a:buClr>
              <a:buSzPts val="2800"/>
              <a:buNone/>
            </a:pPr>
            <a:r>
              <a:rPr lang="en-US" sz="2800"/>
              <a:t>Functions can be called from other Blueprints and allow the use of input and output parameters.</a:t>
            </a:r>
            <a:endParaRPr/>
          </a:p>
          <a:p>
            <a:pPr marL="0" lvl="0" indent="0" algn="l" rtl="0">
              <a:lnSpc>
                <a:spcPct val="100000"/>
              </a:lnSpc>
              <a:spcBef>
                <a:spcPts val="2000"/>
              </a:spcBef>
              <a:spcAft>
                <a:spcPts val="0"/>
              </a:spcAft>
              <a:buClr>
                <a:schemeClr val="dk1"/>
              </a:buClr>
              <a:buSzPts val="2800"/>
              <a:buNone/>
            </a:pPr>
            <a:r>
              <a:rPr lang="en-US" sz="2800"/>
              <a:t>To create functions, go to the </a:t>
            </a:r>
            <a:r>
              <a:rPr lang="en-US" sz="2800" b="1"/>
              <a:t>My Blueprint</a:t>
            </a:r>
            <a:r>
              <a:rPr lang="en-US" sz="2800"/>
              <a:t> panel in the </a:t>
            </a:r>
            <a:r>
              <a:rPr lang="en-US" sz="2800" b="1"/>
              <a:t>Blueprint Editor </a:t>
            </a:r>
            <a:r>
              <a:rPr lang="en-US" sz="2800"/>
              <a:t>and click the “</a:t>
            </a:r>
            <a:r>
              <a:rPr lang="en-US" sz="2800" b="1"/>
              <a:t>+</a:t>
            </a:r>
            <a:r>
              <a:rPr lang="en-US" sz="2800"/>
              <a:t>” symbol in the </a:t>
            </a:r>
            <a:r>
              <a:rPr lang="en-US" sz="2800" b="1"/>
              <a:t>Functions</a:t>
            </a:r>
            <a:r>
              <a:rPr lang="en-US" sz="2800"/>
              <a:t> category.</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FUNCTIONS: </a:t>
            </a:r>
            <a:br>
              <a:rPr lang="en-US"/>
            </a:br>
            <a:r>
              <a:rPr lang="en-US"/>
              <a:t>INPUTS AND OUTPUTS</a:t>
            </a:r>
            <a:endParaRPr/>
          </a:p>
        </p:txBody>
      </p:sp>
      <p:pic>
        <p:nvPicPr>
          <p:cNvPr id="172" name="Google Shape;172;p18"/>
          <p:cNvPicPr preferRelativeResize="0">
            <a:picLocks noGrp="1"/>
          </p:cNvPicPr>
          <p:nvPr>
            <p:ph type="body" idx="1"/>
          </p:nvPr>
        </p:nvPicPr>
        <p:blipFill rotWithShape="1">
          <a:blip r:embed="rId3">
            <a:alphaModFix/>
          </a:blip>
          <a:srcRect/>
          <a:stretch/>
        </p:blipFill>
        <p:spPr>
          <a:xfrm>
            <a:off x="14673500" y="362254"/>
            <a:ext cx="7217968" cy="7710591"/>
          </a:xfrm>
          <a:prstGeom prst="rect">
            <a:avLst/>
          </a:prstGeom>
          <a:noFill/>
          <a:ln>
            <a:noFill/>
          </a:ln>
        </p:spPr>
      </p:pic>
      <p:sp>
        <p:nvSpPr>
          <p:cNvPr id="173" name="Google Shape;173;p18"/>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Input parameters </a:t>
            </a:r>
            <a:r>
              <a:rPr lang="en-US" sz="2800"/>
              <a:t>are values that can be passed into a function.</a:t>
            </a:r>
            <a:endParaRPr/>
          </a:p>
          <a:p>
            <a:pPr marL="0" lvl="0" indent="0" algn="l" rtl="0">
              <a:lnSpc>
                <a:spcPct val="100000"/>
              </a:lnSpc>
              <a:spcBef>
                <a:spcPts val="2000"/>
              </a:spcBef>
              <a:spcAft>
                <a:spcPts val="0"/>
              </a:spcAft>
              <a:buClr>
                <a:schemeClr val="dk1"/>
              </a:buClr>
              <a:buSzPts val="2800"/>
              <a:buNone/>
            </a:pPr>
            <a:r>
              <a:rPr lang="en-US" sz="2800" b="1"/>
              <a:t>Output parameters </a:t>
            </a:r>
            <a:r>
              <a:rPr lang="en-US" sz="2800"/>
              <a:t>are values that can be returned from a function.</a:t>
            </a:r>
            <a:endParaRPr/>
          </a:p>
          <a:p>
            <a:pPr marL="0" lvl="0" indent="0" algn="l" rtl="0">
              <a:lnSpc>
                <a:spcPct val="100000"/>
              </a:lnSpc>
              <a:spcBef>
                <a:spcPts val="2000"/>
              </a:spcBef>
              <a:spcAft>
                <a:spcPts val="0"/>
              </a:spcAft>
              <a:buClr>
                <a:schemeClr val="dk1"/>
              </a:buClr>
              <a:buSzPts val="2800"/>
              <a:buNone/>
            </a:pPr>
            <a:r>
              <a:rPr lang="en-US" sz="2800"/>
              <a:t>To add input or output parameters, select the function in the </a:t>
            </a:r>
            <a:r>
              <a:rPr lang="en-US" sz="2800" b="1"/>
              <a:t>My Blueprint </a:t>
            </a:r>
            <a:r>
              <a:rPr lang="en-US" sz="2800"/>
              <a:t>panel and use the </a:t>
            </a:r>
            <a:r>
              <a:rPr lang="en-US" sz="2800" b="1"/>
              <a:t>Details</a:t>
            </a:r>
            <a:r>
              <a:rPr lang="en-US" sz="2800"/>
              <a:t> panel.</a:t>
            </a:r>
            <a:endParaRPr/>
          </a:p>
          <a:p>
            <a:pPr marL="0" lvl="0" indent="0" algn="l" rtl="0">
              <a:lnSpc>
                <a:spcPct val="100000"/>
              </a:lnSpc>
              <a:spcBef>
                <a:spcPts val="2000"/>
              </a:spcBef>
              <a:spcAft>
                <a:spcPts val="0"/>
              </a:spcAft>
              <a:buClr>
                <a:schemeClr val="dk1"/>
              </a:buClr>
              <a:buSzPts val="2800"/>
              <a:buNone/>
            </a:pPr>
            <a:r>
              <a:rPr lang="en-US" sz="2800"/>
              <a:t>The images on the right show a function with an input parameter named “</a:t>
            </a:r>
            <a:r>
              <a:rPr lang="en-US" sz="2800" b="1"/>
              <a:t>Value</a:t>
            </a:r>
            <a:r>
              <a:rPr lang="en-US" sz="2800"/>
              <a:t>” that is added to the </a:t>
            </a:r>
            <a:r>
              <a:rPr lang="en-US" sz="2800" b="1"/>
              <a:t>Score</a:t>
            </a:r>
            <a:r>
              <a:rPr lang="en-US" sz="2800"/>
              <a:t> variable.</a:t>
            </a:r>
            <a:endParaRPr/>
          </a:p>
          <a:p>
            <a:pPr marL="0" lvl="0" indent="0" algn="l" rtl="0">
              <a:lnSpc>
                <a:spcPct val="100000"/>
              </a:lnSpc>
              <a:spcBef>
                <a:spcPts val="2000"/>
              </a:spcBef>
              <a:spcAft>
                <a:spcPts val="0"/>
              </a:spcAft>
              <a:buClr>
                <a:schemeClr val="dk1"/>
              </a:buClr>
              <a:buSzPts val="2800"/>
              <a:buNone/>
            </a:pPr>
            <a:r>
              <a:rPr lang="en-US" sz="2800"/>
              <a:t>The result of the sum is set in the </a:t>
            </a:r>
            <a:r>
              <a:rPr lang="en-US" sz="2800" b="1"/>
              <a:t>Score</a:t>
            </a:r>
            <a:r>
              <a:rPr lang="en-US" sz="2800"/>
              <a:t> variable, then returned with the output parameter</a:t>
            </a:r>
            <a:r>
              <a:rPr lang="en-US" sz="2800" b="1"/>
              <a:t> </a:t>
            </a:r>
            <a:r>
              <a:rPr lang="en-US" sz="2800"/>
              <a:t>named “</a:t>
            </a:r>
            <a:r>
              <a:rPr lang="en-US" sz="2800" b="1"/>
              <a:t>New Score</a:t>
            </a:r>
            <a:r>
              <a:rPr lang="en-US" sz="2800"/>
              <a:t>”.</a:t>
            </a:r>
            <a:endParaRPr sz="2800"/>
          </a:p>
          <a:p>
            <a:pPr marL="0" lvl="0" indent="0" algn="l" rtl="0">
              <a:lnSpc>
                <a:spcPct val="100000"/>
              </a:lnSpc>
              <a:spcBef>
                <a:spcPts val="2000"/>
              </a:spcBef>
              <a:spcAft>
                <a:spcPts val="0"/>
              </a:spcAft>
              <a:buClr>
                <a:schemeClr val="dk1"/>
              </a:buClr>
              <a:buSzPts val="2800"/>
              <a:buNone/>
            </a:pPr>
            <a:endParaRPr sz="2800"/>
          </a:p>
        </p:txBody>
      </p:sp>
      <p:pic>
        <p:nvPicPr>
          <p:cNvPr id="174" name="Google Shape;174;p18"/>
          <p:cNvPicPr preferRelativeResize="0"/>
          <p:nvPr/>
        </p:nvPicPr>
        <p:blipFill rotWithShape="1">
          <a:blip r:embed="rId4">
            <a:alphaModFix/>
          </a:blip>
          <a:srcRect/>
          <a:stretch/>
        </p:blipFill>
        <p:spPr>
          <a:xfrm>
            <a:off x="12150090" y="8553287"/>
            <a:ext cx="12233910" cy="48004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FUNCTIONS:</a:t>
            </a:r>
            <a:br>
              <a:rPr lang="en-US"/>
            </a:br>
            <a:r>
              <a:rPr lang="en-US"/>
              <a:t>LOCAL VARIABLES</a:t>
            </a:r>
            <a:endParaRPr/>
          </a:p>
        </p:txBody>
      </p:sp>
      <p:pic>
        <p:nvPicPr>
          <p:cNvPr id="180" name="Google Shape;180;p19"/>
          <p:cNvPicPr preferRelativeResize="0">
            <a:picLocks noGrp="1"/>
          </p:cNvPicPr>
          <p:nvPr>
            <p:ph type="body" idx="1"/>
          </p:nvPr>
        </p:nvPicPr>
        <p:blipFill rotWithShape="1">
          <a:blip r:embed="rId3">
            <a:alphaModFix/>
          </a:blip>
          <a:srcRect/>
          <a:stretch/>
        </p:blipFill>
        <p:spPr>
          <a:xfrm>
            <a:off x="14814392" y="3640859"/>
            <a:ext cx="7199012" cy="6434281"/>
          </a:xfrm>
          <a:prstGeom prst="rect">
            <a:avLst/>
          </a:prstGeom>
          <a:noFill/>
          <a:ln>
            <a:noFill/>
          </a:ln>
        </p:spPr>
      </p:pic>
      <p:sp>
        <p:nvSpPr>
          <p:cNvPr id="181" name="Google Shape;181;p19"/>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Functions allow the use of </a:t>
            </a:r>
            <a:r>
              <a:rPr lang="en-US" sz="2800" b="1"/>
              <a:t>local variables </a:t>
            </a:r>
            <a:r>
              <a:rPr lang="en-US" sz="2800"/>
              <a:t>that are only visible inside the function. They are very effective at assisting in complex functions and do not mix with the other variables of the Blueprint.</a:t>
            </a:r>
            <a:endParaRPr/>
          </a:p>
          <a:p>
            <a:pPr marL="0" lvl="0" indent="0" algn="l" rtl="0">
              <a:lnSpc>
                <a:spcPct val="100000"/>
              </a:lnSpc>
              <a:spcBef>
                <a:spcPts val="2000"/>
              </a:spcBef>
              <a:spcAft>
                <a:spcPts val="0"/>
              </a:spcAft>
              <a:buClr>
                <a:schemeClr val="dk1"/>
              </a:buClr>
              <a:buSzPts val="2800"/>
              <a:buNone/>
            </a:pPr>
            <a:r>
              <a:rPr lang="en-US" sz="2800"/>
              <a:t>To create a local variable, double-click</a:t>
            </a:r>
            <a:r>
              <a:rPr lang="en-US" sz="2800" b="1"/>
              <a:t> </a:t>
            </a:r>
            <a:r>
              <a:rPr lang="en-US" sz="2800"/>
              <a:t>on</a:t>
            </a:r>
            <a:r>
              <a:rPr lang="en-US" sz="2800" b="1"/>
              <a:t> </a:t>
            </a:r>
            <a:r>
              <a:rPr lang="en-US" sz="2800"/>
              <a:t>a function to edit it, then look at the </a:t>
            </a:r>
            <a:r>
              <a:rPr lang="en-US" sz="2800" b="1"/>
              <a:t>My Blueprint</a:t>
            </a:r>
            <a:r>
              <a:rPr lang="en-US" sz="2800"/>
              <a:t> panel. At the bottom of the panel, you will find a category named </a:t>
            </a:r>
            <a:r>
              <a:rPr lang="en-US" sz="2800" b="1"/>
              <a:t>Local Variables</a:t>
            </a:r>
            <a:r>
              <a:rPr lang="en-US" sz="2800"/>
              <a:t> with the name of the function in parentheses. Click the “</a:t>
            </a:r>
            <a:r>
              <a:rPr lang="en-US" sz="2800" b="1"/>
              <a:t>+</a:t>
            </a:r>
            <a:r>
              <a:rPr lang="en-US" sz="2800"/>
              <a:t>” button in the </a:t>
            </a:r>
            <a:r>
              <a:rPr lang="en-US" sz="2800" b="1"/>
              <a:t>Local Variables</a:t>
            </a:r>
            <a:r>
              <a:rPr lang="en-US" sz="2800"/>
              <a:t> category.</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FUNCTIONS:</a:t>
            </a:r>
            <a:br>
              <a:rPr lang="en-US"/>
            </a:br>
            <a:r>
              <a:rPr lang="en-US"/>
              <a:t>THE TARGET PARAMETER</a:t>
            </a:r>
            <a:endParaRPr/>
          </a:p>
        </p:txBody>
      </p:sp>
      <p:pic>
        <p:nvPicPr>
          <p:cNvPr id="187" name="Google Shape;187;p20"/>
          <p:cNvPicPr preferRelativeResize="0">
            <a:picLocks noGrp="1"/>
          </p:cNvPicPr>
          <p:nvPr>
            <p:ph type="body" idx="1"/>
          </p:nvPr>
        </p:nvPicPr>
        <p:blipFill rotWithShape="1">
          <a:blip r:embed="rId3">
            <a:alphaModFix/>
          </a:blip>
          <a:srcRect/>
          <a:stretch/>
        </p:blipFill>
        <p:spPr>
          <a:xfrm>
            <a:off x="13054147" y="1245836"/>
            <a:ext cx="10512425" cy="11224327"/>
          </a:xfrm>
          <a:prstGeom prst="rect">
            <a:avLst/>
          </a:prstGeom>
          <a:noFill/>
          <a:ln>
            <a:noFill/>
          </a:ln>
        </p:spPr>
      </p:pic>
      <p:sp>
        <p:nvSpPr>
          <p:cNvPr id="188" name="Google Shape;188;p20"/>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Target</a:t>
            </a:r>
            <a:r>
              <a:rPr lang="en-US" sz="2800"/>
              <a:t> parameter is common to several functions and indicates the object that will be modified with the function call.</a:t>
            </a:r>
            <a:endParaRPr/>
          </a:p>
          <a:p>
            <a:pPr marL="0" lvl="0" indent="0" algn="l" rtl="0">
              <a:lnSpc>
                <a:spcPct val="100000"/>
              </a:lnSpc>
              <a:spcBef>
                <a:spcPts val="2000"/>
              </a:spcBef>
              <a:spcAft>
                <a:spcPts val="0"/>
              </a:spcAft>
              <a:buClr>
                <a:schemeClr val="dk1"/>
              </a:buClr>
              <a:buSzPts val="2800"/>
              <a:buNone/>
            </a:pPr>
            <a:r>
              <a:rPr lang="en-US" sz="2800"/>
              <a:t>The default value for this parameter is “</a:t>
            </a:r>
            <a:r>
              <a:rPr lang="en-US" sz="2800" b="1"/>
              <a:t>self</a:t>
            </a:r>
            <a:r>
              <a:rPr lang="en-US" sz="2800"/>
              <a:t>”, which is a special reference to the Actor or Object instance that owns the script being executed. </a:t>
            </a:r>
            <a:endParaRPr sz="2800"/>
          </a:p>
          <a:p>
            <a:pPr marL="0" lvl="0" indent="0" algn="l" rtl="0">
              <a:lnSpc>
                <a:spcPct val="100000"/>
              </a:lnSpc>
              <a:spcBef>
                <a:spcPts val="2000"/>
              </a:spcBef>
              <a:spcAft>
                <a:spcPts val="0"/>
              </a:spcAft>
              <a:buClr>
                <a:schemeClr val="dk1"/>
              </a:buClr>
              <a:buSzPts val="2800"/>
              <a:buNone/>
            </a:pPr>
            <a:r>
              <a:rPr lang="en-US" sz="2800"/>
              <a:t>The image on the right shows different ways to use the </a:t>
            </a:r>
            <a:r>
              <a:rPr lang="en-US" sz="2800" b="1"/>
              <a:t>Target</a:t>
            </a:r>
            <a:r>
              <a:rPr lang="en-US" sz="2800"/>
              <a:t> parameter of the </a:t>
            </a:r>
            <a:r>
              <a:rPr lang="en-US" sz="2800" b="1"/>
              <a:t>DestroyActor</a:t>
            </a:r>
            <a:r>
              <a:rPr lang="en-US" sz="2800"/>
              <a:t> function. </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CUSTOM EVENTS</a:t>
            </a:r>
            <a:endParaRPr/>
          </a:p>
        </p:txBody>
      </p:sp>
      <p:pic>
        <p:nvPicPr>
          <p:cNvPr id="194" name="Google Shape;194;p21"/>
          <p:cNvPicPr preferRelativeResize="0">
            <a:picLocks noGrp="1"/>
          </p:cNvPicPr>
          <p:nvPr>
            <p:ph type="body" idx="1"/>
          </p:nvPr>
        </p:nvPicPr>
        <p:blipFill rotWithShape="1">
          <a:blip r:embed="rId3">
            <a:alphaModFix/>
          </a:blip>
          <a:srcRect/>
          <a:stretch/>
        </p:blipFill>
        <p:spPr>
          <a:xfrm>
            <a:off x="13228098" y="2856706"/>
            <a:ext cx="10202128" cy="8002587"/>
          </a:xfrm>
          <a:prstGeom prst="rect">
            <a:avLst/>
          </a:prstGeom>
          <a:noFill/>
          <a:ln>
            <a:noFill/>
          </a:ln>
        </p:spPr>
      </p:pic>
      <p:sp>
        <p:nvSpPr>
          <p:cNvPr id="195" name="Google Shape;195;p21"/>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Unreal Engine provides a number of predefined events, but it is possible to create new ones to use in a Blueprint. These events can be called from both the Blueprint they are defined in and other Blueprints.</a:t>
            </a:r>
            <a:endParaRPr sz="2800"/>
          </a:p>
          <a:p>
            <a:pPr marL="0" lvl="0" indent="0" algn="l" rtl="0">
              <a:lnSpc>
                <a:spcPct val="100000"/>
              </a:lnSpc>
              <a:spcBef>
                <a:spcPts val="2000"/>
              </a:spcBef>
              <a:spcAft>
                <a:spcPts val="0"/>
              </a:spcAft>
              <a:buClr>
                <a:schemeClr val="dk1"/>
              </a:buClr>
              <a:buSzPts val="2800"/>
              <a:buNone/>
            </a:pPr>
            <a:r>
              <a:rPr lang="en-US" sz="2800"/>
              <a:t>To create a </a:t>
            </a:r>
            <a:r>
              <a:rPr lang="en-US" sz="2800" b="1"/>
              <a:t>custom event</a:t>
            </a:r>
            <a:r>
              <a:rPr lang="en-US" sz="2800"/>
              <a:t>, right-click in the </a:t>
            </a:r>
            <a:r>
              <a:rPr lang="en-US" sz="2800" b="1"/>
              <a:t>Event Graph</a:t>
            </a:r>
            <a:r>
              <a:rPr lang="en-US" sz="2800"/>
              <a:t>, expand the </a:t>
            </a:r>
            <a:r>
              <a:rPr lang="en-US" sz="2800" b="1"/>
              <a:t>Add Event</a:t>
            </a:r>
            <a:r>
              <a:rPr lang="en-US" sz="2800"/>
              <a:t> category, and select “</a:t>
            </a:r>
            <a:r>
              <a:rPr lang="en-US" sz="2800" b="1"/>
              <a:t>Add Custom Event...</a:t>
            </a:r>
            <a:r>
              <a:rPr lang="en-US" sz="2800"/>
              <a:t>”.</a:t>
            </a:r>
            <a:endParaRPr sz="2800" b="1"/>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2500"/>
              <a:buFont typeface="Helvetica Neue"/>
              <a:buNone/>
            </a:pPr>
            <a:r>
              <a:rPr lang="en-US"/>
              <a:t>LECTURE GOALS AND OUTCOMES</a:t>
            </a:r>
            <a:br>
              <a:rPr lang="en-US"/>
            </a:br>
            <a:endParaRPr/>
          </a:p>
        </p:txBody>
      </p:sp>
      <p:sp>
        <p:nvSpPr>
          <p:cNvPr id="78" name="Google Shape;78;p5"/>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2800"/>
              <a:buNone/>
            </a:pPr>
            <a:r>
              <a:rPr lang="en-US" sz="2800">
                <a:solidFill>
                  <a:srgbClr val="000000"/>
                </a:solidFill>
              </a:rPr>
              <a:t>The goals of this lecture are to</a:t>
            </a:r>
            <a:endParaRPr/>
          </a:p>
          <a:p>
            <a:pPr marL="457200" lvl="0" indent="-457200" algn="l" rtl="0">
              <a:lnSpc>
                <a:spcPct val="100000"/>
              </a:lnSpc>
              <a:spcBef>
                <a:spcPts val="2000"/>
              </a:spcBef>
              <a:spcAft>
                <a:spcPts val="0"/>
              </a:spcAft>
              <a:buClr>
                <a:schemeClr val="dk1"/>
              </a:buClr>
              <a:buSzPts val="2800"/>
              <a:buFont typeface="Arial"/>
              <a:buChar char="•"/>
            </a:pPr>
            <a:r>
              <a:rPr lang="en-US" sz="2800"/>
              <a:t>Demonstrate how to create variables and modify their properties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Show how to use arithmetic, relational, and logical operators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Present functions, custom events, macros, and their differences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Introduce program flow</a:t>
            </a:r>
            <a:endParaRPr sz="2800"/>
          </a:p>
        </p:txBody>
      </p:sp>
      <p:sp>
        <p:nvSpPr>
          <p:cNvPr id="79" name="Google Shape;79;p5"/>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2800"/>
              <a:buNone/>
            </a:pPr>
            <a:r>
              <a:rPr lang="en-US" sz="2800">
                <a:solidFill>
                  <a:srgbClr val="000000"/>
                </a:solidFill>
              </a:rPr>
              <a:t>By the end of this lecture you will be able to</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Create variables using the correct type for each situation</a:t>
            </a:r>
            <a:endParaRPr/>
          </a:p>
          <a:p>
            <a:pPr marL="457200" lvl="0" indent="-457200" algn="l" rtl="0">
              <a:lnSpc>
                <a:spcPct val="100000"/>
              </a:lnSpc>
              <a:spcBef>
                <a:spcPts val="1200"/>
              </a:spcBef>
              <a:spcAft>
                <a:spcPts val="0"/>
              </a:spcAft>
              <a:buClr>
                <a:schemeClr val="dk1"/>
              </a:buClr>
              <a:buSzPts val="2800"/>
              <a:buFont typeface="Arial"/>
              <a:buChar char="•"/>
            </a:pPr>
            <a:r>
              <a:rPr lang="en-US" sz="2800"/>
              <a:t>Create expressions using operators</a:t>
            </a:r>
            <a:endParaRPr/>
          </a:p>
          <a:p>
            <a:pPr marL="457200" lvl="0" indent="-457200" algn="l" rtl="0">
              <a:lnSpc>
                <a:spcPct val="100000"/>
              </a:lnSpc>
              <a:spcBef>
                <a:spcPts val="1200"/>
              </a:spcBef>
              <a:spcAft>
                <a:spcPts val="0"/>
              </a:spcAft>
              <a:buClr>
                <a:schemeClr val="dk1"/>
              </a:buClr>
              <a:buSzPts val="2800"/>
              <a:buFont typeface="Arial"/>
              <a:buChar char="•"/>
            </a:pPr>
            <a:r>
              <a:rPr lang="en-US" sz="2800"/>
              <a:t>Understand when to use functions, custom events, or macros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Use some basic nodes that control the program flow</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CUSTOM EVENTS:</a:t>
            </a:r>
            <a:br>
              <a:rPr lang="en-US"/>
            </a:br>
            <a:r>
              <a:rPr lang="en-US"/>
              <a:t>INPUT PARAMETERS</a:t>
            </a:r>
            <a:endParaRPr/>
          </a:p>
        </p:txBody>
      </p:sp>
      <p:pic>
        <p:nvPicPr>
          <p:cNvPr id="201" name="Google Shape;201;p22"/>
          <p:cNvPicPr preferRelativeResize="0">
            <a:picLocks noGrp="1"/>
          </p:cNvPicPr>
          <p:nvPr>
            <p:ph type="body" idx="1"/>
          </p:nvPr>
        </p:nvPicPr>
        <p:blipFill rotWithShape="1">
          <a:blip r:embed="rId3">
            <a:alphaModFix/>
          </a:blip>
          <a:srcRect/>
          <a:stretch/>
        </p:blipFill>
        <p:spPr>
          <a:xfrm>
            <a:off x="14084606" y="864675"/>
            <a:ext cx="8224143" cy="6844938"/>
          </a:xfrm>
          <a:prstGeom prst="rect">
            <a:avLst/>
          </a:prstGeom>
          <a:noFill/>
          <a:ln>
            <a:noFill/>
          </a:ln>
        </p:spPr>
      </p:pic>
      <p:sp>
        <p:nvSpPr>
          <p:cNvPr id="202" name="Google Shape;202;p22"/>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Selecting a Custom Event node allows you to manage the event name and input parameters. Events do not have output parameters.</a:t>
            </a:r>
            <a:endParaRPr/>
          </a:p>
          <a:p>
            <a:pPr marL="0" lvl="0" indent="0" algn="l" rtl="0">
              <a:lnSpc>
                <a:spcPct val="100000"/>
              </a:lnSpc>
              <a:spcBef>
                <a:spcPts val="2000"/>
              </a:spcBef>
              <a:spcAft>
                <a:spcPts val="0"/>
              </a:spcAft>
              <a:buClr>
                <a:schemeClr val="dk1"/>
              </a:buClr>
              <a:buSzPts val="2800"/>
              <a:buNone/>
            </a:pPr>
            <a:r>
              <a:rPr lang="en-US" sz="2800"/>
              <a:t>The images on the right show a custom event named “</a:t>
            </a:r>
            <a:r>
              <a:rPr lang="en-US" sz="2800" b="1"/>
              <a:t>WelcomeMessage</a:t>
            </a:r>
            <a:r>
              <a:rPr lang="en-US" sz="2800"/>
              <a:t>” with an input parameter called “</a:t>
            </a:r>
            <a:r>
              <a:rPr lang="en-US" sz="2800" b="1"/>
              <a:t>Name</a:t>
            </a:r>
            <a:r>
              <a:rPr lang="en-US" sz="2800"/>
              <a:t>”.</a:t>
            </a:r>
            <a:endParaRPr/>
          </a:p>
          <a:p>
            <a:pPr marL="0" lvl="0" indent="0" algn="l" rtl="0">
              <a:lnSpc>
                <a:spcPct val="100000"/>
              </a:lnSpc>
              <a:spcBef>
                <a:spcPts val="2000"/>
              </a:spcBef>
              <a:spcAft>
                <a:spcPts val="0"/>
              </a:spcAft>
              <a:buClr>
                <a:schemeClr val="dk1"/>
              </a:buClr>
              <a:buSzPts val="2800"/>
              <a:buNone/>
            </a:pPr>
            <a:r>
              <a:rPr lang="en-US" sz="2800"/>
              <a:t>The event will create and print on screen a custom message using the name passed as a parameter.</a:t>
            </a:r>
            <a:endParaRPr sz="2800"/>
          </a:p>
        </p:txBody>
      </p:sp>
      <p:pic>
        <p:nvPicPr>
          <p:cNvPr id="203" name="Google Shape;203;p22"/>
          <p:cNvPicPr preferRelativeResize="0"/>
          <p:nvPr/>
        </p:nvPicPr>
        <p:blipFill rotWithShape="1">
          <a:blip r:embed="rId4">
            <a:alphaModFix/>
          </a:blip>
          <a:srcRect/>
          <a:stretch/>
        </p:blipFill>
        <p:spPr>
          <a:xfrm>
            <a:off x="12146280" y="8724204"/>
            <a:ext cx="12237720" cy="45644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CUSTOM EVENTS:</a:t>
            </a:r>
            <a:br>
              <a:rPr lang="en-US"/>
            </a:br>
            <a:r>
              <a:rPr lang="en-US"/>
              <a:t>DELEGATES</a:t>
            </a:r>
            <a:endParaRPr/>
          </a:p>
        </p:txBody>
      </p:sp>
      <p:pic>
        <p:nvPicPr>
          <p:cNvPr id="209" name="Google Shape;209;p23"/>
          <p:cNvPicPr preferRelativeResize="0">
            <a:picLocks noGrp="1"/>
          </p:cNvPicPr>
          <p:nvPr>
            <p:ph type="body" idx="1"/>
          </p:nvPr>
        </p:nvPicPr>
        <p:blipFill rotWithShape="1">
          <a:blip r:embed="rId3">
            <a:alphaModFix/>
          </a:blip>
          <a:srcRect/>
          <a:stretch/>
        </p:blipFill>
        <p:spPr>
          <a:xfrm>
            <a:off x="12142470" y="4269544"/>
            <a:ext cx="12241530" cy="5176911"/>
          </a:xfrm>
          <a:prstGeom prst="rect">
            <a:avLst/>
          </a:prstGeom>
          <a:noFill/>
          <a:ln>
            <a:noFill/>
          </a:ln>
        </p:spPr>
      </p:pic>
      <p:sp>
        <p:nvSpPr>
          <p:cNvPr id="210" name="Google Shape;210;p23"/>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An event has a small red square in the right corner that is known as a </a:t>
            </a:r>
            <a:r>
              <a:rPr lang="en-US" sz="2800" b="1"/>
              <a:t>delegate</a:t>
            </a:r>
            <a:r>
              <a:rPr lang="en-US" sz="2800"/>
              <a:t>. This is just a reference to the event. Some actions receive an event as a parameter, and using the delegate makes that possible.</a:t>
            </a:r>
            <a:endParaRPr/>
          </a:p>
          <a:p>
            <a:pPr marL="0" lvl="0" indent="0" algn="l" rtl="0">
              <a:lnSpc>
                <a:spcPct val="100000"/>
              </a:lnSpc>
              <a:spcBef>
                <a:spcPts val="2000"/>
              </a:spcBef>
              <a:spcAft>
                <a:spcPts val="0"/>
              </a:spcAft>
              <a:buClr>
                <a:schemeClr val="dk1"/>
              </a:buClr>
              <a:buSzPts val="2800"/>
              <a:buNone/>
            </a:pPr>
            <a:r>
              <a:rPr lang="en-US" sz="2800"/>
              <a:t>In the image on the right, the delegate of the custom event named “</a:t>
            </a:r>
            <a:r>
              <a:rPr lang="en-US" sz="2800" b="1"/>
              <a:t>Clock</a:t>
            </a:r>
            <a:r>
              <a:rPr lang="en-US" sz="2800"/>
              <a:t>” is wired to the </a:t>
            </a:r>
            <a:r>
              <a:rPr lang="en-US" sz="2800" b="1"/>
              <a:t>Set Timer by Event</a:t>
            </a:r>
            <a:r>
              <a:rPr lang="en-US" sz="2800"/>
              <a:t> node’s </a:t>
            </a:r>
            <a:r>
              <a:rPr lang="en-US" sz="2800" b="1"/>
              <a:t>Event</a:t>
            </a:r>
            <a:r>
              <a:rPr lang="en-US" sz="2800"/>
              <a:t> input pin, so the </a:t>
            </a:r>
            <a:r>
              <a:rPr lang="en-US" sz="2800" b="1"/>
              <a:t>Clock</a:t>
            </a:r>
            <a:r>
              <a:rPr lang="en-US" sz="2800"/>
              <a:t> event will be called every second.</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MACROS</a:t>
            </a:r>
            <a:endParaRPr/>
          </a:p>
        </p:txBody>
      </p:sp>
      <p:pic>
        <p:nvPicPr>
          <p:cNvPr id="216" name="Google Shape;216;p24"/>
          <p:cNvPicPr preferRelativeResize="0">
            <a:picLocks noGrp="1"/>
          </p:cNvPicPr>
          <p:nvPr>
            <p:ph type="body" idx="1"/>
          </p:nvPr>
        </p:nvPicPr>
        <p:blipFill rotWithShape="1">
          <a:blip r:embed="rId3">
            <a:alphaModFix/>
          </a:blip>
          <a:srcRect/>
          <a:stretch/>
        </p:blipFill>
        <p:spPr>
          <a:xfrm>
            <a:off x="14076314" y="3194500"/>
            <a:ext cx="8360687" cy="7327000"/>
          </a:xfrm>
          <a:prstGeom prst="rect">
            <a:avLst/>
          </a:prstGeom>
          <a:noFill/>
          <a:ln>
            <a:noFill/>
          </a:ln>
        </p:spPr>
      </p:pic>
      <p:sp>
        <p:nvSpPr>
          <p:cNvPr id="217" name="Google Shape;217;p24"/>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Another way to gather actions in one common place is to use </a:t>
            </a:r>
            <a:r>
              <a:rPr lang="en-US" sz="2800" b="1"/>
              <a:t>macros</a:t>
            </a:r>
            <a:r>
              <a:rPr lang="en-US" sz="2800"/>
              <a:t>. A macro is similar to a collapsed graph of nodes. At compile time, the actions of a macro are expanded in the places that the macro is being used.</a:t>
            </a:r>
            <a:endParaRPr/>
          </a:p>
          <a:p>
            <a:pPr marL="0" lvl="0" indent="0" algn="l" rtl="0">
              <a:lnSpc>
                <a:spcPct val="100000"/>
              </a:lnSpc>
              <a:spcBef>
                <a:spcPts val="2000"/>
              </a:spcBef>
              <a:spcAft>
                <a:spcPts val="0"/>
              </a:spcAft>
              <a:buClr>
                <a:schemeClr val="dk1"/>
              </a:buClr>
              <a:buSzPts val="2800"/>
              <a:buNone/>
            </a:pPr>
            <a:r>
              <a:rPr lang="en-US" sz="2800"/>
              <a:t>Macros can have input and output parameters, as well as several input and output execution pins.</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body" idx="1"/>
          </p:nvPr>
        </p:nvSpPr>
        <p:spPr>
          <a:xfrm>
            <a:off x="1593669" y="4183930"/>
            <a:ext cx="7289074" cy="9135028"/>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MACROS </a:t>
            </a:r>
            <a:endParaRPr/>
          </a:p>
          <a:p>
            <a:pPr marL="0" lvl="0" indent="0" algn="ctr" rtl="0">
              <a:lnSpc>
                <a:spcPct val="100000"/>
              </a:lnSpc>
              <a:spcBef>
                <a:spcPts val="0"/>
              </a:spcBef>
              <a:spcAft>
                <a:spcPts val="0"/>
              </a:spcAft>
              <a:buClr>
                <a:schemeClr val="dk1"/>
              </a:buClr>
              <a:buSzPts val="4800"/>
              <a:buNone/>
            </a:pPr>
            <a:r>
              <a:rPr lang="en-US"/>
              <a:t>VS. </a:t>
            </a:r>
            <a:endParaRPr/>
          </a:p>
          <a:p>
            <a:pPr marL="0" lvl="0" indent="0" algn="ctr" rtl="0">
              <a:lnSpc>
                <a:spcPct val="100000"/>
              </a:lnSpc>
              <a:spcBef>
                <a:spcPts val="0"/>
              </a:spcBef>
              <a:spcAft>
                <a:spcPts val="0"/>
              </a:spcAft>
              <a:buClr>
                <a:schemeClr val="dk1"/>
              </a:buClr>
              <a:buSzPts val="4800"/>
              <a:buNone/>
            </a:pPr>
            <a:r>
              <a:rPr lang="en-US"/>
              <a:t>EVENTS </a:t>
            </a:r>
            <a:br>
              <a:rPr lang="en-US"/>
            </a:br>
            <a:r>
              <a:rPr lang="en-US"/>
              <a:t>VS. </a:t>
            </a:r>
            <a:endParaRPr/>
          </a:p>
          <a:p>
            <a:pPr marL="0" lvl="0" indent="0" algn="ctr" rtl="0">
              <a:lnSpc>
                <a:spcPct val="100000"/>
              </a:lnSpc>
              <a:spcBef>
                <a:spcPts val="0"/>
              </a:spcBef>
              <a:spcAft>
                <a:spcPts val="0"/>
              </a:spcAft>
              <a:buClr>
                <a:schemeClr val="dk1"/>
              </a:buClr>
              <a:buSzPts val="4800"/>
              <a:buNone/>
            </a:pPr>
            <a:r>
              <a:rPr lang="en-US"/>
              <a:t>FUNCTIONS</a:t>
            </a:r>
            <a:endParaRPr/>
          </a:p>
        </p:txBody>
      </p:sp>
      <p:sp>
        <p:nvSpPr>
          <p:cNvPr id="223" name="Google Shape;223;p25"/>
          <p:cNvSpPr/>
          <p:nvPr/>
        </p:nvSpPr>
        <p:spPr>
          <a:xfrm>
            <a:off x="10093154" y="4183930"/>
            <a:ext cx="13550617" cy="558101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Macros, custom events, and functions provide different ways to organize script. Each of them has its advantages and limitations. One thing they have in common is that they all have input parameters.</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Macros</a:t>
            </a:r>
            <a:r>
              <a:rPr lang="en-US" sz="2800" b="0" i="0" u="none" strike="noStrike" cap="none">
                <a:solidFill>
                  <a:srgbClr val="000000"/>
                </a:solidFill>
                <a:latin typeface="Helvetica Neue"/>
                <a:ea typeface="Helvetica Neue"/>
                <a:cs typeface="Helvetica Neue"/>
                <a:sym typeface="Helvetica Neue"/>
              </a:rPr>
              <a:t> have output parameters and can have many execution paths. They cannot be called from another Blueprint.</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Events</a:t>
            </a:r>
            <a:r>
              <a:rPr lang="en-US" sz="2800" b="0" i="0" u="none" strike="noStrike" cap="none">
                <a:solidFill>
                  <a:srgbClr val="000000"/>
                </a:solidFill>
                <a:latin typeface="Helvetica Neue"/>
                <a:ea typeface="Helvetica Neue"/>
                <a:cs typeface="Helvetica Neue"/>
                <a:sym typeface="Helvetica Neue"/>
              </a:rPr>
              <a:t> do not have output parameters. They can be called from other Blueprints and have the “delegate” reference. They support Timelines.</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Functions</a:t>
            </a:r>
            <a:r>
              <a:rPr lang="en-US" sz="2800" b="0" i="0" u="none" strike="noStrike" cap="none">
                <a:solidFill>
                  <a:srgbClr val="000000"/>
                </a:solidFill>
                <a:latin typeface="Helvetica Neue"/>
                <a:ea typeface="Helvetica Neue"/>
                <a:cs typeface="Helvetica Neue"/>
                <a:sym typeface="Helvetica Neue"/>
              </a:rPr>
              <a:t> can be called from other Blueprints and have output parameters. Functions do not support latent actions, such as the Delay action.</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229" name="Google Shape;229;p2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PROGRAM FLOW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BRANCH NODE</a:t>
            </a:r>
            <a:endParaRPr/>
          </a:p>
        </p:txBody>
      </p:sp>
      <p:pic>
        <p:nvPicPr>
          <p:cNvPr id="235" name="Google Shape;235;p27"/>
          <p:cNvPicPr preferRelativeResize="0">
            <a:picLocks noGrp="1"/>
          </p:cNvPicPr>
          <p:nvPr>
            <p:ph type="body" idx="1"/>
          </p:nvPr>
        </p:nvPicPr>
        <p:blipFill rotWithShape="1">
          <a:blip r:embed="rId3">
            <a:alphaModFix/>
          </a:blip>
          <a:srcRect/>
          <a:stretch/>
        </p:blipFill>
        <p:spPr>
          <a:xfrm>
            <a:off x="12150090" y="4168855"/>
            <a:ext cx="12233910" cy="5378290"/>
          </a:xfrm>
          <a:prstGeom prst="rect">
            <a:avLst/>
          </a:prstGeom>
          <a:noFill/>
          <a:ln>
            <a:noFill/>
          </a:ln>
        </p:spPr>
      </p:pic>
      <p:sp>
        <p:nvSpPr>
          <p:cNvPr id="236" name="Google Shape;236;p27"/>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Branch</a:t>
            </a:r>
            <a:r>
              <a:rPr lang="en-US" sz="2800"/>
              <a:t> node directs the flow of execution of a Blueprint based on the value of the Boolean input “Condition”, which can be “true” or “false”.</a:t>
            </a:r>
            <a:endParaRPr/>
          </a:p>
          <a:p>
            <a:pPr marL="0" lvl="0" indent="0" algn="l" rtl="0">
              <a:lnSpc>
                <a:spcPct val="100000"/>
              </a:lnSpc>
              <a:spcBef>
                <a:spcPts val="2000"/>
              </a:spcBef>
              <a:spcAft>
                <a:spcPts val="0"/>
              </a:spcAft>
              <a:buClr>
                <a:schemeClr val="dk1"/>
              </a:buClr>
              <a:buSzPts val="2800"/>
              <a:buNone/>
            </a:pPr>
            <a:r>
              <a:rPr lang="en-US" sz="2800"/>
              <a:t>In the image on the right, there is a custom event that is called at the end of the game. The </a:t>
            </a:r>
            <a:r>
              <a:rPr lang="en-US" sz="2800" b="1"/>
              <a:t>Branch</a:t>
            </a:r>
            <a:r>
              <a:rPr lang="en-US" sz="2800"/>
              <a:t> node is used to test if the score is greater than “</a:t>
            </a:r>
            <a:r>
              <a:rPr lang="en-US" sz="2800" b="1"/>
              <a:t>10000</a:t>
            </a:r>
            <a:r>
              <a:rPr lang="en-US" sz="2800"/>
              <a:t>”. A different message will be shown based on the result.</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FOR LOOP NODE</a:t>
            </a:r>
            <a:endParaRPr/>
          </a:p>
        </p:txBody>
      </p:sp>
      <p:pic>
        <p:nvPicPr>
          <p:cNvPr id="242" name="Google Shape;242;p28"/>
          <p:cNvPicPr preferRelativeResize="0">
            <a:picLocks noGrp="1"/>
          </p:cNvPicPr>
          <p:nvPr>
            <p:ph type="body" idx="1"/>
          </p:nvPr>
        </p:nvPicPr>
        <p:blipFill rotWithShape="1">
          <a:blip r:embed="rId3">
            <a:alphaModFix/>
          </a:blip>
          <a:srcRect/>
          <a:stretch/>
        </p:blipFill>
        <p:spPr>
          <a:xfrm>
            <a:off x="12158488" y="2840846"/>
            <a:ext cx="12225512" cy="2872567"/>
          </a:xfrm>
          <a:prstGeom prst="rect">
            <a:avLst/>
          </a:prstGeom>
          <a:noFill/>
          <a:ln>
            <a:noFill/>
          </a:ln>
        </p:spPr>
      </p:pic>
      <p:sp>
        <p:nvSpPr>
          <p:cNvPr id="243" name="Google Shape;243;p28"/>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ForLoop</a:t>
            </a:r>
            <a:r>
              <a:rPr lang="en-US" sz="2800"/>
              <a:t> node performs the set of actions that are associated with the output pin </a:t>
            </a:r>
            <a:r>
              <a:rPr lang="en-US" sz="2800" b="1"/>
              <a:t>Loop Body</a:t>
            </a:r>
            <a:r>
              <a:rPr lang="en-US" sz="2800"/>
              <a:t> for each index.</a:t>
            </a:r>
            <a:endParaRPr/>
          </a:p>
          <a:p>
            <a:pPr marL="0" lvl="0" indent="0" algn="l" rtl="0">
              <a:lnSpc>
                <a:spcPct val="100000"/>
              </a:lnSpc>
              <a:spcBef>
                <a:spcPts val="2000"/>
              </a:spcBef>
              <a:spcAft>
                <a:spcPts val="0"/>
              </a:spcAft>
              <a:buClr>
                <a:schemeClr val="dk1"/>
              </a:buClr>
              <a:buSzPts val="2800"/>
              <a:buNone/>
            </a:pPr>
            <a:r>
              <a:rPr lang="en-US" sz="2800"/>
              <a:t>When the </a:t>
            </a:r>
            <a:r>
              <a:rPr lang="en-US" sz="2800" b="1"/>
              <a:t>ForLoop</a:t>
            </a:r>
            <a:r>
              <a:rPr lang="en-US" sz="2800"/>
              <a:t> node completes its execution, the output pin </a:t>
            </a:r>
            <a:r>
              <a:rPr lang="en-US" sz="2800" b="1"/>
              <a:t>Complete</a:t>
            </a:r>
            <a:r>
              <a:rPr lang="en-US" sz="2800"/>
              <a:t> is triggered.</a:t>
            </a:r>
            <a:endParaRPr/>
          </a:p>
          <a:p>
            <a:pPr marL="0" lvl="0" indent="0" algn="l" rtl="0">
              <a:lnSpc>
                <a:spcPct val="100000"/>
              </a:lnSpc>
              <a:spcBef>
                <a:spcPts val="2000"/>
              </a:spcBef>
              <a:spcAft>
                <a:spcPts val="0"/>
              </a:spcAft>
              <a:buClr>
                <a:schemeClr val="dk1"/>
              </a:buClr>
              <a:buSzPts val="2800"/>
              <a:buNone/>
            </a:pPr>
            <a:r>
              <a:rPr lang="en-US" sz="2800"/>
              <a:t>On the right, a </a:t>
            </a:r>
            <a:r>
              <a:rPr lang="en-US" sz="2800" b="1"/>
              <a:t>ForLoop</a:t>
            </a:r>
            <a:r>
              <a:rPr lang="en-US" sz="2800"/>
              <a:t> node is used to execute the </a:t>
            </a:r>
            <a:r>
              <a:rPr lang="en-US" sz="2800" b="1"/>
              <a:t>Print String</a:t>
            </a:r>
            <a:r>
              <a:rPr lang="en-US" sz="2800"/>
              <a:t> node ten times. The value of the </a:t>
            </a:r>
            <a:r>
              <a:rPr lang="en-US" sz="2800" b="1"/>
              <a:t>Index</a:t>
            </a:r>
            <a:r>
              <a:rPr lang="en-US" sz="2800"/>
              <a:t> output pin of the </a:t>
            </a:r>
            <a:r>
              <a:rPr lang="en-US" sz="2800" b="1"/>
              <a:t>ForLoop</a:t>
            </a:r>
            <a:r>
              <a:rPr lang="en-US" sz="2800"/>
              <a:t> node is used as the input for the </a:t>
            </a:r>
            <a:r>
              <a:rPr lang="en-US" sz="2800" b="1"/>
              <a:t>Print String</a:t>
            </a:r>
            <a:r>
              <a:rPr lang="en-US" sz="2800"/>
              <a:t> node.</a:t>
            </a:r>
            <a:endParaRPr/>
          </a:p>
          <a:p>
            <a:pPr marL="0" lvl="0" indent="0" algn="l" rtl="0">
              <a:lnSpc>
                <a:spcPct val="100000"/>
              </a:lnSpc>
              <a:spcBef>
                <a:spcPts val="2000"/>
              </a:spcBef>
              <a:spcAft>
                <a:spcPts val="0"/>
              </a:spcAft>
              <a:buClr>
                <a:schemeClr val="dk1"/>
              </a:buClr>
              <a:buSzPts val="2800"/>
              <a:buNone/>
            </a:pPr>
            <a:r>
              <a:rPr lang="en-US" sz="2800"/>
              <a:t>The conversion node is automatically created by the Editor when an integer value is connected to a string input.</a:t>
            </a:r>
            <a:endParaRPr sz="2800"/>
          </a:p>
        </p:txBody>
      </p:sp>
      <p:pic>
        <p:nvPicPr>
          <p:cNvPr id="244" name="Google Shape;244;p28"/>
          <p:cNvPicPr preferRelativeResize="0"/>
          <p:nvPr/>
        </p:nvPicPr>
        <p:blipFill rotWithShape="1">
          <a:blip r:embed="rId4">
            <a:alphaModFix/>
          </a:blip>
          <a:srcRect/>
          <a:stretch/>
        </p:blipFill>
        <p:spPr>
          <a:xfrm>
            <a:off x="16241070" y="6995504"/>
            <a:ext cx="4060345" cy="54384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SEQUENCE NODE</a:t>
            </a:r>
            <a:endParaRPr/>
          </a:p>
        </p:txBody>
      </p:sp>
      <p:pic>
        <p:nvPicPr>
          <p:cNvPr id="250" name="Google Shape;250;p29"/>
          <p:cNvPicPr preferRelativeResize="0">
            <a:picLocks noGrp="1"/>
          </p:cNvPicPr>
          <p:nvPr>
            <p:ph type="body" idx="1"/>
          </p:nvPr>
        </p:nvPicPr>
        <p:blipFill rotWithShape="1">
          <a:blip r:embed="rId3">
            <a:alphaModFix/>
          </a:blip>
          <a:srcRect/>
          <a:stretch/>
        </p:blipFill>
        <p:spPr>
          <a:xfrm>
            <a:off x="12146280" y="3794802"/>
            <a:ext cx="12237720" cy="6126395"/>
          </a:xfrm>
          <a:prstGeom prst="rect">
            <a:avLst/>
          </a:prstGeom>
          <a:noFill/>
          <a:ln>
            <a:noFill/>
          </a:ln>
        </p:spPr>
      </p:pic>
      <p:sp>
        <p:nvSpPr>
          <p:cNvPr id="251" name="Google Shape;251;p29"/>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a:t>
            </a:r>
            <a:r>
              <a:rPr lang="en-US" sz="2800" b="1"/>
              <a:t>Sequence</a:t>
            </a:r>
            <a:r>
              <a:rPr lang="en-US" sz="2800"/>
              <a:t> node can be used to help organize other Blueprint actions. When triggered, it executes all the nodes connected to the output pins in sequential order—that is, it executes all the actions of pin </a:t>
            </a:r>
            <a:r>
              <a:rPr lang="en-US" sz="2800" b="1"/>
              <a:t>Then 0</a:t>
            </a:r>
            <a:r>
              <a:rPr lang="en-US" sz="2800"/>
              <a:t>, then all the actions of pin </a:t>
            </a:r>
            <a:r>
              <a:rPr lang="en-US" sz="2800" b="1"/>
              <a:t>Then 1</a:t>
            </a:r>
            <a:r>
              <a:rPr lang="en-US" sz="2800"/>
              <a:t>, and so on.</a:t>
            </a:r>
            <a:endParaRPr/>
          </a:p>
          <a:p>
            <a:pPr marL="0" lvl="0" indent="0" algn="l" rtl="0">
              <a:lnSpc>
                <a:spcPct val="100000"/>
              </a:lnSpc>
              <a:spcBef>
                <a:spcPts val="2000"/>
              </a:spcBef>
              <a:spcAft>
                <a:spcPts val="0"/>
              </a:spcAft>
              <a:buClr>
                <a:schemeClr val="dk1"/>
              </a:buClr>
              <a:buSzPts val="2800"/>
              <a:buNone/>
            </a:pPr>
            <a:r>
              <a:rPr lang="en-US" sz="2800"/>
              <a:t>Output pins can be added using the </a:t>
            </a:r>
            <a:r>
              <a:rPr lang="en-US" sz="2800" b="1"/>
              <a:t>Add pin +</a:t>
            </a:r>
            <a:r>
              <a:rPr lang="en-US" sz="2800"/>
              <a:t> option. To remove a pin, right-click</a:t>
            </a:r>
            <a:r>
              <a:rPr lang="en-US" sz="2800" b="1"/>
              <a:t> </a:t>
            </a:r>
            <a:r>
              <a:rPr lang="en-US" sz="2800"/>
              <a:t>on</a:t>
            </a:r>
            <a:r>
              <a:rPr lang="en-US" sz="2800" b="1"/>
              <a:t> </a:t>
            </a:r>
            <a:r>
              <a:rPr lang="en-US" sz="2800"/>
              <a:t>the pin and choose the </a:t>
            </a:r>
            <a:r>
              <a:rPr lang="en-US" sz="2800" b="1"/>
              <a:t>Remove execution pin</a:t>
            </a:r>
            <a:r>
              <a:rPr lang="en-US" sz="2800"/>
              <a:t> option.</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c5858f15a1_0_17"/>
          <p:cNvSpPr txBox="1">
            <a:spLocks noGrp="1"/>
          </p:cNvSpPr>
          <p:nvPr>
            <p:ph type="title"/>
          </p:nvPr>
        </p:nvSpPr>
        <p:spPr>
          <a:xfrm>
            <a:off x="1676400" y="730251"/>
            <a:ext cx="21031200" cy="265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Can you figure out the order?</a:t>
            </a:r>
            <a:endParaRPr/>
          </a:p>
        </p:txBody>
      </p:sp>
      <p:pic>
        <p:nvPicPr>
          <p:cNvPr id="257" name="Google Shape;257;gc5858f15a1_0_17"/>
          <p:cNvPicPr preferRelativeResize="0"/>
          <p:nvPr/>
        </p:nvPicPr>
        <p:blipFill rotWithShape="1">
          <a:blip r:embed="rId3">
            <a:alphaModFix/>
          </a:blip>
          <a:srcRect l="11250" t="19363" r="6084" b="14794"/>
          <a:stretch/>
        </p:blipFill>
        <p:spPr>
          <a:xfrm>
            <a:off x="0" y="3026125"/>
            <a:ext cx="24384000" cy="1060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c5858f15a1_0_87"/>
          <p:cNvSpPr txBox="1">
            <a:spLocks noGrp="1"/>
          </p:cNvSpPr>
          <p:nvPr>
            <p:ph type="title"/>
          </p:nvPr>
        </p:nvSpPr>
        <p:spPr>
          <a:xfrm>
            <a:off x="1676400" y="730251"/>
            <a:ext cx="21031200" cy="265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Can you figure out the order?</a:t>
            </a:r>
            <a:endParaRPr/>
          </a:p>
        </p:txBody>
      </p:sp>
      <p:sp>
        <p:nvSpPr>
          <p:cNvPr id="263" name="Google Shape;263;gc5858f15a1_0_87"/>
          <p:cNvSpPr/>
          <p:nvPr/>
        </p:nvSpPr>
        <p:spPr>
          <a:xfrm>
            <a:off x="2012998" y="4183923"/>
            <a:ext cx="21630900" cy="8190000"/>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FIRST</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THIRD</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FORTH</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SECOND</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FIFTH</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SIXTH</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64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85" name="Google Shape;85;p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VARIABLES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c5858f15a1_0_0"/>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SUMMARY</a:t>
            </a:r>
            <a:endParaRPr/>
          </a:p>
        </p:txBody>
      </p:sp>
      <p:sp>
        <p:nvSpPr>
          <p:cNvPr id="269" name="Google Shape;269;gc5858f15a1_0_0"/>
          <p:cNvSpPr txBox="1">
            <a:spLocks noGrp="1"/>
          </p:cNvSpPr>
          <p:nvPr>
            <p:ph type="body" idx="2"/>
          </p:nvPr>
        </p:nvSpPr>
        <p:spPr>
          <a:xfrm>
            <a:off x="2869459" y="4846320"/>
            <a:ext cx="7008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This lecture showed how to create variables and how to use operators to create expressions.</a:t>
            </a:r>
            <a:endParaRPr/>
          </a:p>
          <a:p>
            <a:pPr marL="0" lvl="0" indent="0" algn="l" rtl="0">
              <a:lnSpc>
                <a:spcPct val="100000"/>
              </a:lnSpc>
              <a:spcBef>
                <a:spcPts val="2000"/>
              </a:spcBef>
              <a:spcAft>
                <a:spcPts val="0"/>
              </a:spcAft>
              <a:buClr>
                <a:schemeClr val="dk1"/>
              </a:buClr>
              <a:buSzPts val="2800"/>
              <a:buNone/>
            </a:pPr>
            <a:r>
              <a:rPr lang="en-US" sz="2800"/>
              <a:t>Functions, custom events, and macros were presented, and the lecture introduced some basic nodes that control the program flow.</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c5858f15a1_0_94"/>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LABWORK = TIME-BOMB</a:t>
            </a:r>
            <a:endParaRPr/>
          </a:p>
        </p:txBody>
      </p:sp>
      <p:sp>
        <p:nvSpPr>
          <p:cNvPr id="275" name="Google Shape;275;gc5858f15a1_0_94"/>
          <p:cNvSpPr txBox="1">
            <a:spLocks noGrp="1"/>
          </p:cNvSpPr>
          <p:nvPr>
            <p:ph type="body" idx="1"/>
          </p:nvPr>
        </p:nvSpPr>
        <p:spPr>
          <a:xfrm>
            <a:off x="2503350" y="3078699"/>
            <a:ext cx="8661000" cy="99147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ct val="100000"/>
              <a:buNone/>
            </a:pPr>
            <a:r>
              <a:rPr lang="en-US" b="1"/>
              <a:t>Objective</a:t>
            </a:r>
            <a:r>
              <a:rPr lang="en-US"/>
              <a:t>: Implement the time-bomb mini-game with the rules below.</a:t>
            </a:r>
            <a:endParaRPr/>
          </a:p>
          <a:p>
            <a:pPr marL="0" lvl="0" indent="0" algn="l" rtl="0">
              <a:lnSpc>
                <a:spcPct val="90000"/>
              </a:lnSpc>
              <a:spcBef>
                <a:spcPts val="2000"/>
              </a:spcBef>
              <a:spcAft>
                <a:spcPts val="0"/>
              </a:spcAft>
              <a:buClr>
                <a:schemeClr val="dk1"/>
              </a:buClr>
              <a:buSzPct val="100000"/>
              <a:buNone/>
            </a:pPr>
            <a:r>
              <a:rPr lang="en-US" b="1"/>
              <a:t>Rules</a:t>
            </a:r>
            <a:r>
              <a:rPr lang="en-US"/>
              <a:t>:</a:t>
            </a:r>
            <a:endParaRPr/>
          </a:p>
          <a:p>
            <a:pPr marL="457200" lvl="0" indent="-282892" algn="l" rtl="0">
              <a:lnSpc>
                <a:spcPct val="90000"/>
              </a:lnSpc>
              <a:spcBef>
                <a:spcPts val="1000"/>
              </a:spcBef>
              <a:spcAft>
                <a:spcPts val="0"/>
              </a:spcAft>
              <a:buSzPct val="32142"/>
              <a:buChar char="●"/>
            </a:pPr>
            <a:r>
              <a:rPr lang="en-US"/>
              <a:t>There will be 3 characters in the game.</a:t>
            </a:r>
            <a:endParaRPr/>
          </a:p>
          <a:p>
            <a:pPr marL="457200" lvl="0" indent="-282892" algn="l" rtl="0">
              <a:lnSpc>
                <a:spcPct val="90000"/>
              </a:lnSpc>
              <a:spcBef>
                <a:spcPts val="0"/>
              </a:spcBef>
              <a:spcAft>
                <a:spcPts val="0"/>
              </a:spcAft>
              <a:buSzPct val="32142"/>
              <a:buChar char="●"/>
            </a:pPr>
            <a:r>
              <a:rPr lang="en-US"/>
              <a:t>There is an imaginary bomb (no visual representation) at first character when the game starts.</a:t>
            </a:r>
            <a:endParaRPr/>
          </a:p>
          <a:p>
            <a:pPr marL="457200" lvl="0" indent="-282892" algn="l" rtl="0">
              <a:lnSpc>
                <a:spcPct val="90000"/>
              </a:lnSpc>
              <a:spcBef>
                <a:spcPts val="0"/>
              </a:spcBef>
              <a:spcAft>
                <a:spcPts val="0"/>
              </a:spcAft>
              <a:buSzPct val="32142"/>
              <a:buChar char="●"/>
            </a:pPr>
            <a:r>
              <a:rPr lang="en-US"/>
              <a:t>The bomb has a random timer which is set between 10-55 seconds. </a:t>
            </a:r>
            <a:endParaRPr/>
          </a:p>
          <a:p>
            <a:pPr marL="457200" lvl="0" indent="-282892" algn="l" rtl="0">
              <a:lnSpc>
                <a:spcPct val="90000"/>
              </a:lnSpc>
              <a:spcBef>
                <a:spcPts val="0"/>
              </a:spcBef>
              <a:spcAft>
                <a:spcPts val="0"/>
              </a:spcAft>
              <a:buSzPct val="32142"/>
              <a:buChar char="●"/>
            </a:pPr>
            <a:r>
              <a:rPr lang="en-US"/>
              <a:t>The bomb timer will be printed once when the game starts.</a:t>
            </a:r>
            <a:endParaRPr/>
          </a:p>
          <a:p>
            <a:pPr marL="457200" lvl="0" indent="-282892" algn="l" rtl="0">
              <a:lnSpc>
                <a:spcPct val="90000"/>
              </a:lnSpc>
              <a:spcBef>
                <a:spcPts val="0"/>
              </a:spcBef>
              <a:spcAft>
                <a:spcPts val="0"/>
              </a:spcAft>
              <a:buSzPct val="32142"/>
              <a:buChar char="●"/>
            </a:pPr>
            <a:r>
              <a:rPr lang="en-US"/>
              <a:t>There will be another random timer which displays “PRESS SPACE NOW” message for random [0.5,1.0] seconds when the game starts or the bomb passes to the next character.</a:t>
            </a:r>
            <a:endParaRPr/>
          </a:p>
          <a:p>
            <a:pPr marL="457200" lvl="0" indent="-282892" algn="l" rtl="0">
              <a:lnSpc>
                <a:spcPct val="90000"/>
              </a:lnSpc>
              <a:spcBef>
                <a:spcPts val="0"/>
              </a:spcBef>
              <a:spcAft>
                <a:spcPts val="0"/>
              </a:spcAft>
              <a:buSzPct val="32142"/>
              <a:buChar char="●"/>
            </a:pPr>
            <a:r>
              <a:rPr lang="en-US"/>
              <a:t>This message will be printed after random [2,4] seconds when the bomb passes or the game starts.</a:t>
            </a:r>
            <a:endParaRPr/>
          </a:p>
          <a:p>
            <a:pPr marL="457200" lvl="0" indent="-282892" algn="l" rtl="0">
              <a:lnSpc>
                <a:spcPct val="90000"/>
              </a:lnSpc>
              <a:spcBef>
                <a:spcPts val="0"/>
              </a:spcBef>
              <a:spcAft>
                <a:spcPts val="0"/>
              </a:spcAft>
              <a:buSzPct val="32142"/>
              <a:buChar char="●"/>
            </a:pPr>
            <a:r>
              <a:rPr lang="en-US"/>
              <a:t>If the player presses SPACE key when this message is displayed the bomb will successfully pass to next player and “THE BOMB PASSED TO &lt;Actor Name&gt;” is printed to the screen.</a:t>
            </a:r>
            <a:endParaRPr/>
          </a:p>
          <a:p>
            <a:pPr marL="457200" lvl="0" indent="-282892" algn="l" rtl="0">
              <a:lnSpc>
                <a:spcPct val="90000"/>
              </a:lnSpc>
              <a:spcBef>
                <a:spcPts val="0"/>
              </a:spcBef>
              <a:spcAft>
                <a:spcPts val="0"/>
              </a:spcAft>
              <a:buSzPct val="32142"/>
              <a:buChar char="●"/>
            </a:pPr>
            <a:r>
              <a:rPr lang="en-US"/>
              <a:t>If the player press the SPACE key early or late the character holding the bomb will be DESTROYED and GAME OVER will be printed out.</a:t>
            </a:r>
            <a:endParaRPr/>
          </a:p>
          <a:p>
            <a:pPr marL="457200" lvl="0" indent="-282892" algn="l" rtl="0">
              <a:lnSpc>
                <a:spcPct val="90000"/>
              </a:lnSpc>
              <a:spcBef>
                <a:spcPts val="0"/>
              </a:spcBef>
              <a:spcAft>
                <a:spcPts val="0"/>
              </a:spcAft>
              <a:buSzPct val="32142"/>
              <a:buChar char="●"/>
            </a:pPr>
            <a:r>
              <a:rPr lang="en-US"/>
              <a:t>The bomb will continue to rotate between all characters till the bomb timer runs out.</a:t>
            </a:r>
            <a:endParaRPr/>
          </a:p>
          <a:p>
            <a:pPr marL="457200" lvl="0" indent="-282892" algn="l" rtl="0">
              <a:lnSpc>
                <a:spcPct val="90000"/>
              </a:lnSpc>
              <a:spcBef>
                <a:spcPts val="0"/>
              </a:spcBef>
              <a:spcAft>
                <a:spcPts val="0"/>
              </a:spcAft>
              <a:buSzPct val="32142"/>
              <a:buChar char="●"/>
            </a:pPr>
            <a:r>
              <a:rPr lang="en-US"/>
              <a:t>When the bomb timer runs out the character holding the bomb will be destroyed and BOOM message will be printed out.</a:t>
            </a:r>
            <a:endParaRPr/>
          </a:p>
        </p:txBody>
      </p:sp>
      <p:sp>
        <p:nvSpPr>
          <p:cNvPr id="276" name="Google Shape;276;gc5858f15a1_0_94"/>
          <p:cNvSpPr txBox="1"/>
          <p:nvPr/>
        </p:nvSpPr>
        <p:spPr>
          <a:xfrm>
            <a:off x="12352750" y="3078600"/>
            <a:ext cx="10521600" cy="9914700"/>
          </a:xfrm>
          <a:prstGeom prst="rect">
            <a:avLst/>
          </a:prstGeom>
          <a:noFill/>
          <a:ln>
            <a:noFill/>
          </a:ln>
        </p:spPr>
        <p:txBody>
          <a:bodyPr spcFirstLastPara="1" wrap="square" lIns="182875" tIns="91425" rIns="182875" bIns="91425" anchor="t" anchorCtr="0">
            <a:normAutofit/>
          </a:bodyPr>
          <a:lstStyle/>
          <a:p>
            <a:pPr marL="228600" marR="0" lvl="0" indent="-254000" algn="l" rtl="0">
              <a:lnSpc>
                <a:spcPct val="110000"/>
              </a:lnSpc>
              <a:spcBef>
                <a:spcPts val="0"/>
              </a:spcBef>
              <a:spcAft>
                <a:spcPts val="0"/>
              </a:spcAft>
              <a:buClr>
                <a:srgbClr val="6B6F7C"/>
              </a:buClr>
              <a:buSzPts val="4000"/>
              <a:buFont typeface="Arial"/>
              <a:buChar char="•"/>
            </a:pPr>
            <a:r>
              <a:rPr lang="en-US" sz="4000" b="1" i="0" u="none" strike="noStrike" cap="none">
                <a:solidFill>
                  <a:srgbClr val="6B6F7C"/>
                </a:solidFill>
                <a:latin typeface="Helvetica Neue"/>
                <a:ea typeface="Helvetica Neue"/>
                <a:cs typeface="Helvetica Neue"/>
                <a:sym typeface="Helvetica Neue"/>
              </a:rPr>
              <a:t>Using:</a:t>
            </a:r>
            <a:endParaRPr/>
          </a:p>
          <a:p>
            <a:pPr marL="685800" marR="0" lvl="1" indent="-245744" algn="l" rtl="0">
              <a:lnSpc>
                <a:spcPct val="110000"/>
              </a:lnSpc>
              <a:spcBef>
                <a:spcPts val="700"/>
              </a:spcBef>
              <a:spcAft>
                <a:spcPts val="0"/>
              </a:spcAft>
              <a:buClr>
                <a:srgbClr val="6B6F7C"/>
              </a:buClr>
              <a:buSzPts val="3600"/>
              <a:buFont typeface="Gill Sans"/>
              <a:buChar char="–"/>
            </a:pPr>
            <a:r>
              <a:rPr lang="en-US" sz="3600">
                <a:solidFill>
                  <a:srgbClr val="6B6F7C"/>
                </a:solidFill>
                <a:latin typeface="Helvetica Neue"/>
                <a:ea typeface="Helvetica Neue"/>
                <a:cs typeface="Helvetica Neue"/>
                <a:sym typeface="Helvetica Neue"/>
              </a:rPr>
              <a:t>Delay</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RandomIntegerInRange</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RandomFloatInRange</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Gill Sans"/>
              <a:buChar char="–"/>
            </a:pPr>
            <a:r>
              <a:rPr lang="en-US" sz="3600">
                <a:solidFill>
                  <a:srgbClr val="6B6F7C"/>
                </a:solidFill>
                <a:latin typeface="Helvetica Neue"/>
                <a:ea typeface="Helvetica Neue"/>
                <a:cs typeface="Helvetica Neue"/>
                <a:sym typeface="Helvetica Neue"/>
              </a:rPr>
              <a:t>MakeArray</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Get (For Array)</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Gill Sans"/>
              <a:buChar char="–"/>
            </a:pPr>
            <a:r>
              <a:rPr lang="en-US" sz="3600">
                <a:solidFill>
                  <a:srgbClr val="6B6F7C"/>
                </a:solidFill>
                <a:latin typeface="Helvetica Neue"/>
                <a:ea typeface="Helvetica Neue"/>
                <a:cs typeface="Helvetica Neue"/>
                <a:sym typeface="Helvetica Neue"/>
              </a:rPr>
              <a:t>GetPlayerConroller</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DestroyActor</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Gill Sans"/>
              <a:buChar char="–"/>
            </a:pPr>
            <a:r>
              <a:rPr lang="en-US" sz="3600" b="0" i="0" u="none" strike="noStrike" cap="none">
                <a:solidFill>
                  <a:srgbClr val="6B6F7C"/>
                </a:solidFill>
                <a:latin typeface="Helvetica Neue"/>
                <a:ea typeface="Helvetica Neue"/>
                <a:cs typeface="Helvetica Neue"/>
                <a:sym typeface="Helvetica Neue"/>
              </a:rPr>
              <a:t>PrintString</a:t>
            </a:r>
            <a:endParaRPr sz="3600" b="0" i="0" u="none" strike="noStrike" cap="none">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Gill Sans"/>
              <a:buChar char="–"/>
            </a:pPr>
            <a:r>
              <a:rPr lang="en-US" sz="3600" b="0" i="0" u="none" strike="noStrike" cap="none">
                <a:solidFill>
                  <a:srgbClr val="6B6F7C"/>
                </a:solidFill>
                <a:latin typeface="Helvetica Neue"/>
                <a:ea typeface="Helvetica Neue"/>
                <a:cs typeface="Helvetica Neue"/>
                <a:sym typeface="Helvetica Neue"/>
              </a:rPr>
              <a:t>GetPlayerPawn</a:t>
            </a:r>
            <a:endParaRPr sz="3600" b="0" i="0" u="none" strike="noStrike" cap="none">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SpawnEmitterAtLocation</a:t>
            </a:r>
            <a:endParaRPr sz="3600">
              <a:solidFill>
                <a:srgbClr val="6B6F7C"/>
              </a:solidFill>
              <a:latin typeface="Helvetica Neue"/>
              <a:ea typeface="Helvetica Neue"/>
              <a:cs typeface="Helvetica Neue"/>
              <a:sym typeface="Helvetica Neue"/>
            </a:endParaRPr>
          </a:p>
          <a:p>
            <a:pPr marL="685800" marR="0" lvl="1" indent="-245744" algn="l" rtl="0">
              <a:lnSpc>
                <a:spcPct val="110000"/>
              </a:lnSpc>
              <a:spcBef>
                <a:spcPts val="700"/>
              </a:spcBef>
              <a:spcAft>
                <a:spcPts val="0"/>
              </a:spcAft>
              <a:buClr>
                <a:srgbClr val="6B6F7C"/>
              </a:buClr>
              <a:buSzPts val="3600"/>
              <a:buFont typeface="Helvetica Neue"/>
              <a:buChar char="–"/>
            </a:pPr>
            <a:r>
              <a:rPr lang="en-US" sz="3600">
                <a:solidFill>
                  <a:srgbClr val="6B6F7C"/>
                </a:solidFill>
                <a:latin typeface="Helvetica Neue"/>
                <a:ea typeface="Helvetica Neue"/>
                <a:cs typeface="Helvetica Neue"/>
                <a:sym typeface="Helvetica Neue"/>
              </a:rPr>
              <a:t>GetActorLocation</a:t>
            </a:r>
            <a:endParaRPr sz="3600">
              <a:solidFill>
                <a:srgbClr val="6B6F7C"/>
              </a:solidFill>
              <a:latin typeface="Helvetica Neue"/>
              <a:ea typeface="Helvetica Neue"/>
              <a:cs typeface="Helvetica Neue"/>
              <a:sym typeface="Helvetica Neue"/>
            </a:endParaRPr>
          </a:p>
          <a:p>
            <a:pPr marL="0" marR="0" lvl="0" indent="0" algn="l" rtl="0">
              <a:lnSpc>
                <a:spcPct val="110000"/>
              </a:lnSpc>
              <a:spcBef>
                <a:spcPts val="700"/>
              </a:spcBef>
              <a:spcAft>
                <a:spcPts val="0"/>
              </a:spcAft>
              <a:buNone/>
            </a:pPr>
            <a:r>
              <a:rPr lang="en-US" sz="3600" b="1">
                <a:solidFill>
                  <a:srgbClr val="6B6F7C"/>
                </a:solidFill>
                <a:latin typeface="Helvetica Neue"/>
                <a:ea typeface="Helvetica Neue"/>
                <a:cs typeface="Helvetica Neue"/>
                <a:sym typeface="Helvetica Neue"/>
              </a:rPr>
              <a:t>And of course: Variables,Arrays,Events,Function,Macros...etc</a:t>
            </a:r>
            <a:endParaRPr sz="3600" b="1">
              <a:solidFill>
                <a:srgbClr val="6B6F7C"/>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c5858f15a1_0_306"/>
          <p:cNvSpPr txBox="1">
            <a:spLocks noGrp="1"/>
          </p:cNvSpPr>
          <p:nvPr>
            <p:ph type="title"/>
          </p:nvPr>
        </p:nvSpPr>
        <p:spPr>
          <a:xfrm>
            <a:off x="1676400" y="1203850"/>
            <a:ext cx="21031200" cy="41247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Create a new game project with Thirdperson Template.</a:t>
            </a:r>
            <a:endParaRPr sz="4368"/>
          </a:p>
          <a:p>
            <a:pPr marL="457200" lvl="0" indent="-505968" algn="l" rtl="0">
              <a:spcBef>
                <a:spcPts val="0"/>
              </a:spcBef>
              <a:spcAft>
                <a:spcPts val="0"/>
              </a:spcAft>
              <a:buSzPts val="4368"/>
              <a:buAutoNum type="arabicPeriod"/>
            </a:pPr>
            <a:r>
              <a:rPr lang="en-US" sz="4368"/>
              <a:t>Also use with Starter Content.</a:t>
            </a:r>
            <a:endParaRPr sz="4368"/>
          </a:p>
          <a:p>
            <a:pPr marL="457200" lvl="0" indent="-505968" algn="l" rtl="0">
              <a:spcBef>
                <a:spcPts val="0"/>
              </a:spcBef>
              <a:spcAft>
                <a:spcPts val="0"/>
              </a:spcAft>
              <a:buSzPts val="4368"/>
              <a:buAutoNum type="arabicPeriod"/>
            </a:pPr>
            <a:r>
              <a:rPr lang="en-US" sz="4368"/>
              <a:t>Locate ThirdPersonBP/Blueprints folder and ThirdPersonCharacter blueprint.</a:t>
            </a:r>
            <a:endParaRPr sz="4368"/>
          </a:p>
          <a:p>
            <a:pPr marL="457200" lvl="0" indent="-505968" algn="l" rtl="0">
              <a:spcBef>
                <a:spcPts val="0"/>
              </a:spcBef>
              <a:spcAft>
                <a:spcPts val="0"/>
              </a:spcAft>
              <a:buSzPts val="4368"/>
              <a:buAutoNum type="arabicPeriod"/>
            </a:pPr>
            <a:r>
              <a:rPr lang="en-US" sz="4368"/>
              <a:t>Drag-drop 2 more Characters into the map. You should have ThirdPersonCharacter,ThirdPersonCharacter2,ThirdPersonCharacter3 actors in the World Outliner.</a:t>
            </a:r>
            <a:endParaRPr sz="4368"/>
          </a:p>
          <a:p>
            <a:pPr marL="0" lvl="0" indent="0" algn="l" rtl="0">
              <a:spcBef>
                <a:spcPts val="0"/>
              </a:spcBef>
              <a:spcAft>
                <a:spcPts val="0"/>
              </a:spcAft>
              <a:buSzPts val="990"/>
              <a:buNone/>
            </a:pPr>
            <a:endParaRPr sz="6419"/>
          </a:p>
        </p:txBody>
      </p:sp>
      <p:pic>
        <p:nvPicPr>
          <p:cNvPr id="282" name="Google Shape;282;gc5858f15a1_0_306"/>
          <p:cNvPicPr preferRelativeResize="0"/>
          <p:nvPr/>
        </p:nvPicPr>
        <p:blipFill rotWithShape="1">
          <a:blip r:embed="rId3">
            <a:alphaModFix/>
          </a:blip>
          <a:srcRect t="47737" r="61045"/>
          <a:stretch/>
        </p:blipFill>
        <p:spPr>
          <a:xfrm>
            <a:off x="0" y="5565325"/>
            <a:ext cx="11130677" cy="8150676"/>
          </a:xfrm>
          <a:prstGeom prst="rect">
            <a:avLst/>
          </a:prstGeom>
          <a:noFill/>
          <a:ln>
            <a:noFill/>
          </a:ln>
        </p:spPr>
      </p:pic>
      <p:pic>
        <p:nvPicPr>
          <p:cNvPr id="283" name="Google Shape;283;gc5858f15a1_0_306"/>
          <p:cNvPicPr preferRelativeResize="0"/>
          <p:nvPr/>
        </p:nvPicPr>
        <p:blipFill rotWithShape="1">
          <a:blip r:embed="rId4">
            <a:alphaModFix/>
          </a:blip>
          <a:srcRect l="42169" t="30260"/>
          <a:stretch/>
        </p:blipFill>
        <p:spPr>
          <a:xfrm>
            <a:off x="12001950" y="5565325"/>
            <a:ext cx="12382051" cy="8150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c637a9f4e9_0_5"/>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Hold Ctrl and select 3 ThirdPersonCharacters.</a:t>
            </a:r>
            <a:endParaRPr sz="4368"/>
          </a:p>
          <a:p>
            <a:pPr marL="457200" lvl="0" indent="-505968" algn="l" rtl="0">
              <a:spcBef>
                <a:spcPts val="0"/>
              </a:spcBef>
              <a:spcAft>
                <a:spcPts val="0"/>
              </a:spcAft>
              <a:buSzPts val="4368"/>
              <a:buAutoNum type="arabicPeriod"/>
            </a:pPr>
            <a:r>
              <a:rPr lang="en-US" sz="4368"/>
              <a:t>Open Level Blueprint.</a:t>
            </a:r>
            <a:endParaRPr sz="4368"/>
          </a:p>
          <a:p>
            <a:pPr marL="457200" lvl="0" indent="-505968" algn="l" rtl="0">
              <a:spcBef>
                <a:spcPts val="0"/>
              </a:spcBef>
              <a:spcAft>
                <a:spcPts val="0"/>
              </a:spcAft>
              <a:buSzPts val="4368"/>
              <a:buAutoNum type="arabicPeriod"/>
            </a:pPr>
            <a:r>
              <a:rPr lang="en-US" sz="4368"/>
              <a:t>Right click on the event graph, scroll down a bit and pick “Create references to 3 selected Actors”</a:t>
            </a:r>
            <a:endParaRPr sz="4368"/>
          </a:p>
          <a:p>
            <a:pPr marL="0" lvl="0" indent="0" algn="l" rtl="0">
              <a:spcBef>
                <a:spcPts val="0"/>
              </a:spcBef>
              <a:spcAft>
                <a:spcPts val="0"/>
              </a:spcAft>
              <a:buSzPts val="990"/>
              <a:buNone/>
            </a:pPr>
            <a:endParaRPr sz="6419"/>
          </a:p>
        </p:txBody>
      </p:sp>
      <p:pic>
        <p:nvPicPr>
          <p:cNvPr id="289" name="Google Shape;289;gc637a9f4e9_0_5"/>
          <p:cNvPicPr preferRelativeResize="0"/>
          <p:nvPr/>
        </p:nvPicPr>
        <p:blipFill rotWithShape="1">
          <a:blip r:embed="rId3">
            <a:alphaModFix/>
          </a:blip>
          <a:srcRect l="35366" r="32828" b="40248"/>
          <a:stretch/>
        </p:blipFill>
        <p:spPr>
          <a:xfrm>
            <a:off x="493375" y="4356050"/>
            <a:ext cx="8576976" cy="9063924"/>
          </a:xfrm>
          <a:prstGeom prst="rect">
            <a:avLst/>
          </a:prstGeom>
          <a:noFill/>
          <a:ln>
            <a:noFill/>
          </a:ln>
        </p:spPr>
      </p:pic>
      <p:pic>
        <p:nvPicPr>
          <p:cNvPr id="290" name="Google Shape;290;gc637a9f4e9_0_5"/>
          <p:cNvPicPr preferRelativeResize="0"/>
          <p:nvPr/>
        </p:nvPicPr>
        <p:blipFill>
          <a:blip r:embed="rId4">
            <a:alphaModFix/>
          </a:blip>
          <a:stretch>
            <a:fillRect/>
          </a:stretch>
        </p:blipFill>
        <p:spPr>
          <a:xfrm>
            <a:off x="9755624" y="4356050"/>
            <a:ext cx="7696450" cy="7696450"/>
          </a:xfrm>
          <a:prstGeom prst="rect">
            <a:avLst/>
          </a:prstGeom>
          <a:noFill/>
          <a:ln>
            <a:noFill/>
          </a:ln>
        </p:spPr>
      </p:pic>
      <p:pic>
        <p:nvPicPr>
          <p:cNvPr id="291" name="Google Shape;291;gc637a9f4e9_0_5"/>
          <p:cNvPicPr preferRelativeResize="0"/>
          <p:nvPr/>
        </p:nvPicPr>
        <p:blipFill rotWithShape="1">
          <a:blip r:embed="rId5">
            <a:alphaModFix/>
          </a:blip>
          <a:srcRect l="13689" r="66060" b="28377"/>
          <a:stretch/>
        </p:blipFill>
        <p:spPr>
          <a:xfrm>
            <a:off x="18393275" y="4356050"/>
            <a:ext cx="3986736" cy="7696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c637a9f4e9_0_16"/>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Right click on the event graph and Add Event Beginplay.</a:t>
            </a:r>
            <a:endParaRPr sz="4368"/>
          </a:p>
          <a:p>
            <a:pPr marL="457200" lvl="0" indent="-505968" algn="l" rtl="0">
              <a:spcBef>
                <a:spcPts val="0"/>
              </a:spcBef>
              <a:spcAft>
                <a:spcPts val="0"/>
              </a:spcAft>
              <a:buSzPts val="4368"/>
              <a:buAutoNum type="arabicPeriod"/>
            </a:pPr>
            <a:r>
              <a:rPr lang="en-US" sz="4368"/>
              <a:t>Add MakeArray node and using the “Add Pin +” button add 2 more pins.</a:t>
            </a:r>
            <a:endParaRPr sz="4368"/>
          </a:p>
          <a:p>
            <a:pPr marL="457200" lvl="0" indent="-505968" algn="l" rtl="0">
              <a:spcBef>
                <a:spcPts val="0"/>
              </a:spcBef>
              <a:spcAft>
                <a:spcPts val="0"/>
              </a:spcAft>
              <a:buSzPts val="4368"/>
              <a:buAutoNum type="arabicPeriod"/>
            </a:pPr>
            <a:r>
              <a:rPr lang="en-US" sz="4368"/>
              <a:t>Connect all 3 character references to the input pins.</a:t>
            </a:r>
            <a:endParaRPr sz="4368"/>
          </a:p>
          <a:p>
            <a:pPr marL="457200" lvl="0" indent="-505968" algn="l" rtl="0">
              <a:spcBef>
                <a:spcPts val="0"/>
              </a:spcBef>
              <a:spcAft>
                <a:spcPts val="0"/>
              </a:spcAft>
              <a:buSzPts val="4368"/>
              <a:buAutoNum type="arabicPeriod"/>
            </a:pPr>
            <a:r>
              <a:rPr lang="en-US" sz="4368"/>
              <a:t>Left Click and drag Array output pin and select “Promote to variable” on the content menu.</a:t>
            </a:r>
            <a:endParaRPr sz="4368"/>
          </a:p>
        </p:txBody>
      </p:sp>
      <p:pic>
        <p:nvPicPr>
          <p:cNvPr id="297" name="Google Shape;297;gc637a9f4e9_0_16"/>
          <p:cNvPicPr preferRelativeResize="0"/>
          <p:nvPr/>
        </p:nvPicPr>
        <p:blipFill rotWithShape="1">
          <a:blip r:embed="rId3">
            <a:alphaModFix/>
          </a:blip>
          <a:srcRect b="67013"/>
          <a:stretch/>
        </p:blipFill>
        <p:spPr>
          <a:xfrm>
            <a:off x="1229975" y="4375775"/>
            <a:ext cx="8973150" cy="2959975"/>
          </a:xfrm>
          <a:prstGeom prst="rect">
            <a:avLst/>
          </a:prstGeom>
          <a:noFill/>
          <a:ln>
            <a:noFill/>
          </a:ln>
        </p:spPr>
      </p:pic>
      <p:pic>
        <p:nvPicPr>
          <p:cNvPr id="298" name="Google Shape;298;gc637a9f4e9_0_16"/>
          <p:cNvPicPr preferRelativeResize="0"/>
          <p:nvPr/>
        </p:nvPicPr>
        <p:blipFill rotWithShape="1">
          <a:blip r:embed="rId4">
            <a:alphaModFix/>
          </a:blip>
          <a:srcRect l="28485" t="40720" r="39229" b="23581"/>
          <a:stretch/>
        </p:blipFill>
        <p:spPr>
          <a:xfrm>
            <a:off x="1229975" y="7637550"/>
            <a:ext cx="8973149" cy="5415506"/>
          </a:xfrm>
          <a:prstGeom prst="rect">
            <a:avLst/>
          </a:prstGeom>
          <a:noFill/>
          <a:ln>
            <a:noFill/>
          </a:ln>
        </p:spPr>
      </p:pic>
      <p:pic>
        <p:nvPicPr>
          <p:cNvPr id="299" name="Google Shape;299;gc637a9f4e9_0_16"/>
          <p:cNvPicPr preferRelativeResize="0"/>
          <p:nvPr/>
        </p:nvPicPr>
        <p:blipFill rotWithShape="1">
          <a:blip r:embed="rId5">
            <a:alphaModFix/>
          </a:blip>
          <a:srcRect l="29765" t="36732" r="15338" b="4859"/>
          <a:stretch/>
        </p:blipFill>
        <p:spPr>
          <a:xfrm>
            <a:off x="10863249" y="4815400"/>
            <a:ext cx="13520750" cy="80914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c637a9f4e9_0_27"/>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Name the new array variable to AllPlayers.</a:t>
            </a:r>
            <a:endParaRPr sz="4368"/>
          </a:p>
          <a:p>
            <a:pPr marL="457200" lvl="0" indent="-505968" algn="l" rtl="0">
              <a:spcBef>
                <a:spcPts val="0"/>
              </a:spcBef>
              <a:spcAft>
                <a:spcPts val="0"/>
              </a:spcAft>
              <a:buSzPts val="4368"/>
              <a:buAutoNum type="arabicPeriod"/>
            </a:pPr>
            <a:r>
              <a:rPr lang="en-US" sz="4368"/>
              <a:t>Add a new integer variable CurrentPlayer.</a:t>
            </a:r>
            <a:endParaRPr sz="4368"/>
          </a:p>
          <a:p>
            <a:pPr marL="457200" lvl="0" indent="-505968" algn="l" rtl="0">
              <a:spcBef>
                <a:spcPts val="0"/>
              </a:spcBef>
              <a:spcAft>
                <a:spcPts val="0"/>
              </a:spcAft>
              <a:buSzPts val="4368"/>
              <a:buAutoNum type="arabicPeriod"/>
            </a:pPr>
            <a:r>
              <a:rPr lang="en-US" sz="4368"/>
              <a:t>Alt Click Drag CurrentPlayer into the event graph and add a setter for Value of 0 to the BeginPlay Event.</a:t>
            </a:r>
            <a:endParaRPr sz="4368"/>
          </a:p>
        </p:txBody>
      </p:sp>
      <p:pic>
        <p:nvPicPr>
          <p:cNvPr id="305" name="Google Shape;305;gc637a9f4e9_0_27"/>
          <p:cNvPicPr preferRelativeResize="0"/>
          <p:nvPr/>
        </p:nvPicPr>
        <p:blipFill rotWithShape="1">
          <a:blip r:embed="rId3">
            <a:alphaModFix/>
          </a:blip>
          <a:srcRect r="88069" b="47134"/>
          <a:stretch/>
        </p:blipFill>
        <p:spPr>
          <a:xfrm>
            <a:off x="1429725" y="4314075"/>
            <a:ext cx="3887174" cy="9401925"/>
          </a:xfrm>
          <a:prstGeom prst="rect">
            <a:avLst/>
          </a:prstGeom>
          <a:noFill/>
          <a:ln>
            <a:noFill/>
          </a:ln>
        </p:spPr>
      </p:pic>
      <p:pic>
        <p:nvPicPr>
          <p:cNvPr id="306" name="Google Shape;306;gc637a9f4e9_0_27"/>
          <p:cNvPicPr preferRelativeResize="0"/>
          <p:nvPr/>
        </p:nvPicPr>
        <p:blipFill rotWithShape="1">
          <a:blip r:embed="rId4">
            <a:alphaModFix/>
          </a:blip>
          <a:srcRect r="81449" b="51071"/>
          <a:stretch/>
        </p:blipFill>
        <p:spPr>
          <a:xfrm>
            <a:off x="5469300" y="4356050"/>
            <a:ext cx="6242477" cy="9261275"/>
          </a:xfrm>
          <a:prstGeom prst="rect">
            <a:avLst/>
          </a:prstGeom>
          <a:noFill/>
          <a:ln>
            <a:noFill/>
          </a:ln>
        </p:spPr>
      </p:pic>
      <p:pic>
        <p:nvPicPr>
          <p:cNvPr id="307" name="Google Shape;307;gc637a9f4e9_0_27"/>
          <p:cNvPicPr preferRelativeResize="0"/>
          <p:nvPr/>
        </p:nvPicPr>
        <p:blipFill rotWithShape="1">
          <a:blip r:embed="rId5">
            <a:alphaModFix/>
          </a:blip>
          <a:srcRect l="17202" t="27561" r="32320" b="25661"/>
          <a:stretch/>
        </p:blipFill>
        <p:spPr>
          <a:xfrm>
            <a:off x="12192000" y="4314075"/>
            <a:ext cx="11681275" cy="5908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c637a9f4e9_0_37"/>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Add BombTimer integer variable.</a:t>
            </a:r>
            <a:endParaRPr sz="4368"/>
          </a:p>
          <a:p>
            <a:pPr marL="457200" lvl="0" indent="-505968" algn="l" rtl="0">
              <a:spcBef>
                <a:spcPts val="0"/>
              </a:spcBef>
              <a:spcAft>
                <a:spcPts val="0"/>
              </a:spcAft>
              <a:buSzPts val="4368"/>
              <a:buAutoNum type="arabicPeriod"/>
            </a:pPr>
            <a:r>
              <a:rPr lang="en-US" sz="4368"/>
              <a:t>Set the BombTimer and start a delay with it, then print out BOOM message and Destroy the CurrentPlayer.</a:t>
            </a:r>
            <a:endParaRPr sz="4368"/>
          </a:p>
        </p:txBody>
      </p:sp>
      <p:pic>
        <p:nvPicPr>
          <p:cNvPr id="313" name="Google Shape;313;gc637a9f4e9_0_37"/>
          <p:cNvPicPr preferRelativeResize="0"/>
          <p:nvPr/>
        </p:nvPicPr>
        <p:blipFill rotWithShape="1">
          <a:blip r:embed="rId3">
            <a:alphaModFix/>
          </a:blip>
          <a:srcRect r="88736" b="60716"/>
          <a:stretch/>
        </p:blipFill>
        <p:spPr>
          <a:xfrm>
            <a:off x="0" y="3651050"/>
            <a:ext cx="5287291" cy="10064950"/>
          </a:xfrm>
          <a:prstGeom prst="rect">
            <a:avLst/>
          </a:prstGeom>
          <a:noFill/>
          <a:ln>
            <a:noFill/>
          </a:ln>
        </p:spPr>
      </p:pic>
      <p:pic>
        <p:nvPicPr>
          <p:cNvPr id="314" name="Google Shape;314;gc637a9f4e9_0_37"/>
          <p:cNvPicPr preferRelativeResize="0"/>
          <p:nvPr/>
        </p:nvPicPr>
        <p:blipFill rotWithShape="1">
          <a:blip r:embed="rId4">
            <a:alphaModFix/>
          </a:blip>
          <a:srcRect l="23571" t="45069" r="9043" b="29639"/>
          <a:stretch/>
        </p:blipFill>
        <p:spPr>
          <a:xfrm>
            <a:off x="5802150" y="3651050"/>
            <a:ext cx="18014573" cy="3690474"/>
          </a:xfrm>
          <a:prstGeom prst="rect">
            <a:avLst/>
          </a:prstGeom>
          <a:noFill/>
          <a:ln>
            <a:noFill/>
          </a:ln>
        </p:spPr>
      </p:pic>
      <p:pic>
        <p:nvPicPr>
          <p:cNvPr id="315" name="Google Shape;315;gc637a9f4e9_0_37"/>
          <p:cNvPicPr preferRelativeResize="0"/>
          <p:nvPr/>
        </p:nvPicPr>
        <p:blipFill rotWithShape="1">
          <a:blip r:embed="rId5">
            <a:alphaModFix/>
          </a:blip>
          <a:srcRect l="13397" t="25454" r="20604" b="20569"/>
          <a:stretch/>
        </p:blipFill>
        <p:spPr>
          <a:xfrm>
            <a:off x="10420225" y="7736225"/>
            <a:ext cx="13396502" cy="5979775"/>
          </a:xfrm>
          <a:prstGeom prst="rect">
            <a:avLst/>
          </a:prstGeom>
          <a:noFill/>
          <a:ln w="9525" cap="flat" cmpd="sng">
            <a:solidFill>
              <a:srgbClr val="FF0000"/>
            </a:solidFill>
            <a:prstDash val="solid"/>
            <a:round/>
            <a:headEnd type="none" w="sm" len="sm"/>
            <a:tailEnd type="none" w="sm" len="sm"/>
          </a:ln>
        </p:spPr>
      </p:pic>
      <p:cxnSp>
        <p:nvCxnSpPr>
          <p:cNvPr id="316" name="Google Shape;316;gc637a9f4e9_0_37"/>
          <p:cNvCxnSpPr/>
          <p:nvPr/>
        </p:nvCxnSpPr>
        <p:spPr>
          <a:xfrm rot="10800000" flipH="1">
            <a:off x="3710250" y="5308675"/>
            <a:ext cx="11209500" cy="5881200"/>
          </a:xfrm>
          <a:prstGeom prst="straightConnector1">
            <a:avLst/>
          </a:prstGeom>
          <a:noFill/>
          <a:ln w="76200" cap="flat" cmpd="sng">
            <a:solidFill>
              <a:srgbClr val="FF0000"/>
            </a:solidFill>
            <a:prstDash val="solid"/>
            <a:round/>
            <a:headEnd type="none" w="med" len="med"/>
            <a:tailEnd type="triangle" w="med" len="med"/>
          </a:ln>
        </p:spPr>
      </p:cxnSp>
      <p:cxnSp>
        <p:nvCxnSpPr>
          <p:cNvPr id="317" name="Google Shape;317;gc637a9f4e9_0_37"/>
          <p:cNvCxnSpPr/>
          <p:nvPr/>
        </p:nvCxnSpPr>
        <p:spPr>
          <a:xfrm flipH="1">
            <a:off x="18531350" y="5052225"/>
            <a:ext cx="5229900" cy="58218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c637a9f4e9_0_54"/>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Locate ThirdPersonCharacter Blueprint in ContentBrowser and open it.</a:t>
            </a:r>
            <a:endParaRPr sz="4368"/>
          </a:p>
          <a:p>
            <a:pPr marL="457200" lvl="0" indent="-505968" algn="l" rtl="0">
              <a:spcBef>
                <a:spcPts val="0"/>
              </a:spcBef>
              <a:spcAft>
                <a:spcPts val="0"/>
              </a:spcAft>
              <a:buSzPts val="4368"/>
              <a:buAutoNum type="arabicPeriod"/>
            </a:pPr>
            <a:r>
              <a:rPr lang="en-US" sz="4368"/>
              <a:t>From EventGraph (MyBlueprint panel) double click InputActionJump and center the event in the event graph.</a:t>
            </a:r>
            <a:endParaRPr sz="4368"/>
          </a:p>
          <a:p>
            <a:pPr marL="457200" lvl="0" indent="-505968" algn="l" rtl="0">
              <a:spcBef>
                <a:spcPts val="0"/>
              </a:spcBef>
              <a:spcAft>
                <a:spcPts val="0"/>
              </a:spcAft>
              <a:buSzPts val="4368"/>
              <a:buAutoNum type="arabicPeriod"/>
            </a:pPr>
            <a:r>
              <a:rPr lang="en-US" sz="4368"/>
              <a:t>Jump action is mapped to SPACE key, so we are going to use it!</a:t>
            </a:r>
            <a:endParaRPr sz="4368"/>
          </a:p>
        </p:txBody>
      </p:sp>
      <p:pic>
        <p:nvPicPr>
          <p:cNvPr id="323" name="Google Shape;323;gc637a9f4e9_0_54"/>
          <p:cNvPicPr preferRelativeResize="0"/>
          <p:nvPr/>
        </p:nvPicPr>
        <p:blipFill rotWithShape="1">
          <a:blip r:embed="rId3">
            <a:alphaModFix/>
          </a:blip>
          <a:srcRect r="42216" b="47000"/>
          <a:stretch/>
        </p:blipFill>
        <p:spPr>
          <a:xfrm>
            <a:off x="2658775" y="4356050"/>
            <a:ext cx="18141768" cy="9359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c637a9f4e9_0_64"/>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Add to boolean variables: SpaceIsDown, SpaceIsAllowed.</a:t>
            </a:r>
            <a:endParaRPr sz="4368"/>
          </a:p>
          <a:p>
            <a:pPr marL="457200" lvl="0" indent="-505968" algn="l" rtl="0">
              <a:spcBef>
                <a:spcPts val="0"/>
              </a:spcBef>
              <a:spcAft>
                <a:spcPts val="0"/>
              </a:spcAft>
              <a:buSzPts val="4368"/>
              <a:buAutoNum type="arabicPeriod"/>
            </a:pPr>
            <a:r>
              <a:rPr lang="en-US" sz="4368"/>
              <a:t>Compile the blueprint and make sure both default values are FALSE.</a:t>
            </a:r>
            <a:endParaRPr sz="4368"/>
          </a:p>
        </p:txBody>
      </p:sp>
      <p:pic>
        <p:nvPicPr>
          <p:cNvPr id="329" name="Google Shape;329;gc637a9f4e9_0_64"/>
          <p:cNvPicPr preferRelativeResize="0"/>
          <p:nvPr/>
        </p:nvPicPr>
        <p:blipFill rotWithShape="1">
          <a:blip r:embed="rId3">
            <a:alphaModFix/>
          </a:blip>
          <a:srcRect t="31569" r="82067" b="17692"/>
          <a:stretch/>
        </p:blipFill>
        <p:spPr>
          <a:xfrm>
            <a:off x="3058975" y="3527125"/>
            <a:ext cx="6597293" cy="10188876"/>
          </a:xfrm>
          <a:prstGeom prst="rect">
            <a:avLst/>
          </a:prstGeom>
          <a:noFill/>
          <a:ln>
            <a:noFill/>
          </a:ln>
        </p:spPr>
      </p:pic>
      <p:pic>
        <p:nvPicPr>
          <p:cNvPr id="330" name="Google Shape;330;gc637a9f4e9_0_64"/>
          <p:cNvPicPr preferRelativeResize="0"/>
          <p:nvPr/>
        </p:nvPicPr>
        <p:blipFill rotWithShape="1">
          <a:blip r:embed="rId3">
            <a:alphaModFix/>
          </a:blip>
          <a:srcRect l="74121" b="49356"/>
          <a:stretch/>
        </p:blipFill>
        <p:spPr>
          <a:xfrm>
            <a:off x="11608720" y="3527125"/>
            <a:ext cx="9538709" cy="10188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c637a9f4e9_0_71"/>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Modify the Jump Event according to the rules and break/delete previous nodes, move them out some empty area.</a:t>
            </a:r>
            <a:endParaRPr sz="4368"/>
          </a:p>
        </p:txBody>
      </p:sp>
      <p:pic>
        <p:nvPicPr>
          <p:cNvPr id="336" name="Google Shape;336;gc637a9f4e9_0_71"/>
          <p:cNvPicPr preferRelativeResize="0"/>
          <p:nvPr/>
        </p:nvPicPr>
        <p:blipFill rotWithShape="1">
          <a:blip r:embed="rId3">
            <a:alphaModFix/>
          </a:blip>
          <a:srcRect l="18518" t="16990" r="17604" b="19778"/>
          <a:stretch/>
        </p:blipFill>
        <p:spPr>
          <a:xfrm>
            <a:off x="2328775" y="3236575"/>
            <a:ext cx="19395826" cy="10479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CREATING VARIABLES</a:t>
            </a:r>
            <a:endParaRPr/>
          </a:p>
        </p:txBody>
      </p:sp>
      <p:pic>
        <p:nvPicPr>
          <p:cNvPr id="91" name="Google Shape;91;p7"/>
          <p:cNvPicPr preferRelativeResize="0">
            <a:picLocks noGrp="1"/>
          </p:cNvPicPr>
          <p:nvPr>
            <p:ph type="body" idx="1"/>
          </p:nvPr>
        </p:nvPicPr>
        <p:blipFill rotWithShape="1">
          <a:blip r:embed="rId3">
            <a:alphaModFix/>
          </a:blip>
          <a:srcRect/>
          <a:stretch/>
        </p:blipFill>
        <p:spPr>
          <a:xfrm>
            <a:off x="14263525" y="2414636"/>
            <a:ext cx="8249597" cy="9629318"/>
          </a:xfrm>
          <a:prstGeom prst="rect">
            <a:avLst/>
          </a:prstGeom>
          <a:noFill/>
          <a:ln>
            <a:noFill/>
          </a:ln>
        </p:spPr>
      </p:pic>
      <p:sp>
        <p:nvSpPr>
          <p:cNvPr id="92" name="Google Shape;92;p7"/>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dirty="0"/>
              <a:t>Variables</a:t>
            </a:r>
            <a:r>
              <a:rPr lang="en-US" sz="2800" dirty="0"/>
              <a:t> are used to store values and attributes in Blueprints that can be modified during the execution of the game. The variables can be of different types.</a:t>
            </a:r>
            <a:endParaRPr dirty="0"/>
          </a:p>
          <a:p>
            <a:pPr marL="0" lvl="0" indent="0" algn="l" rtl="0">
              <a:lnSpc>
                <a:spcPct val="100000"/>
              </a:lnSpc>
              <a:spcBef>
                <a:spcPts val="2000"/>
              </a:spcBef>
              <a:spcAft>
                <a:spcPts val="0"/>
              </a:spcAft>
              <a:buClr>
                <a:schemeClr val="dk1"/>
              </a:buClr>
              <a:buSzPts val="2800"/>
              <a:buNone/>
            </a:pPr>
            <a:r>
              <a:rPr lang="en-US" sz="2800" dirty="0"/>
              <a:t>To create a variable, go to the </a:t>
            </a:r>
            <a:r>
              <a:rPr lang="en-US" sz="2800" b="1" dirty="0"/>
              <a:t>My Blueprint</a:t>
            </a:r>
            <a:r>
              <a:rPr lang="en-US" sz="2800" dirty="0"/>
              <a:t> panel in the </a:t>
            </a:r>
            <a:r>
              <a:rPr lang="en-US" sz="2800" b="1" dirty="0"/>
              <a:t>Blueprint Editor </a:t>
            </a:r>
            <a:r>
              <a:rPr lang="en-US" sz="2800" dirty="0"/>
              <a:t>and click the “</a:t>
            </a:r>
            <a:r>
              <a:rPr lang="en-US" sz="2800" b="1" dirty="0"/>
              <a:t>+</a:t>
            </a:r>
            <a:r>
              <a:rPr lang="en-US" sz="2800" dirty="0"/>
              <a:t>” button in the </a:t>
            </a:r>
            <a:r>
              <a:rPr lang="en-US" sz="2800" b="1" dirty="0"/>
              <a:t>Variables</a:t>
            </a:r>
            <a:r>
              <a:rPr lang="en-US" sz="2800" dirty="0"/>
              <a:t> category.</a:t>
            </a:r>
            <a:endParaRPr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r>
              <a:rPr lang="en-US" sz="2800" b="1" dirty="0"/>
              <a:t>Variable Naming Convention:</a:t>
            </a:r>
            <a:endParaRPr dirty="0"/>
          </a:p>
          <a:p>
            <a:pPr marL="457200" lvl="0" indent="-457200" algn="l" rtl="0">
              <a:lnSpc>
                <a:spcPct val="100000"/>
              </a:lnSpc>
              <a:spcBef>
                <a:spcPts val="2000"/>
              </a:spcBef>
              <a:spcAft>
                <a:spcPts val="0"/>
              </a:spcAft>
              <a:buClr>
                <a:schemeClr val="dk1"/>
              </a:buClr>
              <a:buSzPts val="2800"/>
              <a:buFont typeface="Arial"/>
              <a:buChar char="•"/>
            </a:pPr>
            <a:r>
              <a:rPr lang="tr-TR" sz="2800" dirty="0" err="1" smtClean="0"/>
              <a:t>Proper</a:t>
            </a:r>
            <a:r>
              <a:rPr lang="en-US" sz="2800" dirty="0" smtClean="0"/>
              <a:t>Case</a:t>
            </a:r>
            <a:endParaRPr sz="2800" dirty="0"/>
          </a:p>
          <a:p>
            <a:pPr marL="457200" lvl="0" indent="-457200" algn="l" rtl="0">
              <a:lnSpc>
                <a:spcPct val="100000"/>
              </a:lnSpc>
              <a:spcBef>
                <a:spcPts val="2000"/>
              </a:spcBef>
              <a:spcAft>
                <a:spcPts val="0"/>
              </a:spcAft>
              <a:buClr>
                <a:schemeClr val="dk1"/>
              </a:buClr>
              <a:buSzPts val="2800"/>
              <a:buFont typeface="Arial"/>
              <a:buChar char="•"/>
            </a:pPr>
            <a:r>
              <a:rPr lang="en-US" sz="2800" dirty="0"/>
              <a:t>Space is allowed: My Super Integer</a:t>
            </a:r>
            <a:endParaRPr sz="2800" dirty="0"/>
          </a:p>
          <a:p>
            <a:pPr marL="457200" lvl="0" indent="-457200" algn="l" rtl="0">
              <a:lnSpc>
                <a:spcPct val="100000"/>
              </a:lnSpc>
              <a:spcBef>
                <a:spcPts val="2000"/>
              </a:spcBef>
              <a:spcAft>
                <a:spcPts val="0"/>
              </a:spcAft>
              <a:buClr>
                <a:schemeClr val="dk1"/>
              </a:buClr>
              <a:buSzPts val="2800"/>
              <a:buFont typeface="Arial"/>
              <a:buChar char="•"/>
            </a:pPr>
            <a:r>
              <a:rPr lang="en-US" sz="2800" dirty="0"/>
              <a:t>English Only</a:t>
            </a:r>
            <a:endParaRPr sz="2800"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endParaRPr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c637a9f4e9_0_78"/>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Go back to the Level Blueprint.</a:t>
            </a:r>
            <a:endParaRPr sz="4368"/>
          </a:p>
          <a:p>
            <a:pPr marL="457200" lvl="0" indent="-505968" algn="l" rtl="0">
              <a:spcBef>
                <a:spcPts val="0"/>
              </a:spcBef>
              <a:spcAft>
                <a:spcPts val="0"/>
              </a:spcAft>
              <a:buSzPts val="4368"/>
              <a:buAutoNum type="arabicPeriod"/>
            </a:pPr>
            <a:r>
              <a:rPr lang="en-US" sz="4368"/>
              <a:t>Continue from the second pin of the sequence and start the PRESS SPACE NOW timer.</a:t>
            </a:r>
            <a:endParaRPr sz="4368"/>
          </a:p>
          <a:p>
            <a:pPr marL="457200" lvl="0" indent="-505968" algn="l" rtl="0">
              <a:spcBef>
                <a:spcPts val="0"/>
              </a:spcBef>
              <a:spcAft>
                <a:spcPts val="0"/>
              </a:spcAft>
              <a:buSzPts val="4368"/>
              <a:buAutoNum type="arabicPeriod"/>
            </a:pPr>
            <a:r>
              <a:rPr lang="en-US" sz="4368"/>
              <a:t>Create PressSpaceTimer float variable and set it based on the game rules.</a:t>
            </a:r>
            <a:endParaRPr sz="4368"/>
          </a:p>
        </p:txBody>
      </p:sp>
      <p:pic>
        <p:nvPicPr>
          <p:cNvPr id="342" name="Google Shape;342;gc637a9f4e9_0_78"/>
          <p:cNvPicPr preferRelativeResize="0"/>
          <p:nvPr/>
        </p:nvPicPr>
        <p:blipFill rotWithShape="1">
          <a:blip r:embed="rId3">
            <a:alphaModFix/>
          </a:blip>
          <a:srcRect t="13560" r="24625" b="22353"/>
          <a:stretch/>
        </p:blipFill>
        <p:spPr>
          <a:xfrm>
            <a:off x="2447175" y="4519350"/>
            <a:ext cx="19816666" cy="9196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c637a9f4e9_0_90"/>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Then 1 path is also starting point of a new event: StartSpaceTimer</a:t>
            </a:r>
            <a:endParaRPr sz="4368"/>
          </a:p>
          <a:p>
            <a:pPr marL="457200" lvl="0" indent="-505968" algn="l" rtl="0">
              <a:spcBef>
                <a:spcPts val="0"/>
              </a:spcBef>
              <a:spcAft>
                <a:spcPts val="0"/>
              </a:spcAft>
              <a:buSzPts val="4368"/>
              <a:buAutoNum type="arabicPeriod"/>
            </a:pPr>
            <a:r>
              <a:rPr lang="en-US" sz="4368"/>
              <a:t>From content menu choose: Add Custom Event… Name the event StartSpaceTimer.</a:t>
            </a:r>
            <a:endParaRPr sz="4368"/>
          </a:p>
          <a:p>
            <a:pPr marL="457200" lvl="0" indent="-505968" algn="l" rtl="0">
              <a:spcBef>
                <a:spcPts val="0"/>
              </a:spcBef>
              <a:spcAft>
                <a:spcPts val="0"/>
              </a:spcAft>
              <a:buSzPts val="4368"/>
              <a:buAutoNum type="arabicPeriod"/>
            </a:pPr>
            <a:r>
              <a:rPr lang="en-US" sz="4368"/>
              <a:t>Connect it to start of the delay.</a:t>
            </a:r>
            <a:endParaRPr sz="4368"/>
          </a:p>
          <a:p>
            <a:pPr marL="457200" lvl="0" indent="0" algn="l" rtl="0">
              <a:spcBef>
                <a:spcPts val="0"/>
              </a:spcBef>
              <a:spcAft>
                <a:spcPts val="0"/>
              </a:spcAft>
              <a:buNone/>
            </a:pPr>
            <a:endParaRPr sz="4368"/>
          </a:p>
        </p:txBody>
      </p:sp>
      <p:pic>
        <p:nvPicPr>
          <p:cNvPr id="348" name="Google Shape;348;gc637a9f4e9_0_90"/>
          <p:cNvPicPr preferRelativeResize="0"/>
          <p:nvPr/>
        </p:nvPicPr>
        <p:blipFill rotWithShape="1">
          <a:blip r:embed="rId3">
            <a:alphaModFix/>
          </a:blip>
          <a:srcRect l="22097" t="22622" r="21357" b="29152"/>
          <a:stretch/>
        </p:blipFill>
        <p:spPr>
          <a:xfrm>
            <a:off x="6941874" y="5348250"/>
            <a:ext cx="17442125" cy="8367751"/>
          </a:xfrm>
          <a:prstGeom prst="rect">
            <a:avLst/>
          </a:prstGeom>
          <a:noFill/>
          <a:ln>
            <a:noFill/>
          </a:ln>
        </p:spPr>
      </p:pic>
      <p:pic>
        <p:nvPicPr>
          <p:cNvPr id="349" name="Google Shape;349;gc637a9f4e9_0_90"/>
          <p:cNvPicPr preferRelativeResize="0"/>
          <p:nvPr/>
        </p:nvPicPr>
        <p:blipFill>
          <a:blip r:embed="rId4">
            <a:alphaModFix/>
          </a:blip>
          <a:stretch>
            <a:fillRect/>
          </a:stretch>
        </p:blipFill>
        <p:spPr>
          <a:xfrm>
            <a:off x="191900" y="6447950"/>
            <a:ext cx="6340450" cy="6340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c637a9f4e9_0_97"/>
          <p:cNvSpPr txBox="1">
            <a:spLocks noGrp="1"/>
          </p:cNvSpPr>
          <p:nvPr>
            <p:ph type="title"/>
          </p:nvPr>
        </p:nvSpPr>
        <p:spPr>
          <a:xfrm>
            <a:off x="1676400" y="730250"/>
            <a:ext cx="108357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Make the Space key available to the current player.</a:t>
            </a:r>
            <a:endParaRPr sz="4368"/>
          </a:p>
          <a:p>
            <a:pPr marL="457200" lvl="0" indent="0" algn="l" rtl="0">
              <a:spcBef>
                <a:spcPts val="0"/>
              </a:spcBef>
              <a:spcAft>
                <a:spcPts val="0"/>
              </a:spcAft>
              <a:buNone/>
            </a:pPr>
            <a:endParaRPr sz="4368"/>
          </a:p>
        </p:txBody>
      </p:sp>
      <p:pic>
        <p:nvPicPr>
          <p:cNvPr id="355" name="Google Shape;355;gc637a9f4e9_0_97"/>
          <p:cNvPicPr preferRelativeResize="0"/>
          <p:nvPr/>
        </p:nvPicPr>
        <p:blipFill rotWithShape="1">
          <a:blip r:embed="rId3">
            <a:alphaModFix/>
          </a:blip>
          <a:srcRect l="15471" t="36710" r="27503" b="24064"/>
          <a:stretch/>
        </p:blipFill>
        <p:spPr>
          <a:xfrm>
            <a:off x="0" y="5434550"/>
            <a:ext cx="21405077" cy="8281454"/>
          </a:xfrm>
          <a:prstGeom prst="rect">
            <a:avLst/>
          </a:prstGeom>
          <a:noFill/>
          <a:ln>
            <a:noFill/>
          </a:ln>
        </p:spPr>
      </p:pic>
      <p:pic>
        <p:nvPicPr>
          <p:cNvPr id="356" name="Google Shape;356;gc637a9f4e9_0_97"/>
          <p:cNvPicPr preferRelativeResize="0"/>
          <p:nvPr/>
        </p:nvPicPr>
        <p:blipFill rotWithShape="1">
          <a:blip r:embed="rId4">
            <a:alphaModFix/>
          </a:blip>
          <a:srcRect l="32101" t="38850" r="19068" b="11639"/>
          <a:stretch/>
        </p:blipFill>
        <p:spPr>
          <a:xfrm>
            <a:off x="12192000" y="0"/>
            <a:ext cx="12192000" cy="6953972"/>
          </a:xfrm>
          <a:prstGeom prst="rect">
            <a:avLst/>
          </a:prstGeom>
          <a:noFill/>
          <a:ln>
            <a:noFill/>
          </a:ln>
        </p:spPr>
      </p:pic>
      <p:cxnSp>
        <p:nvCxnSpPr>
          <p:cNvPr id="357" name="Google Shape;357;gc637a9f4e9_0_97"/>
          <p:cNvCxnSpPr/>
          <p:nvPr/>
        </p:nvCxnSpPr>
        <p:spPr>
          <a:xfrm>
            <a:off x="11308300" y="3216850"/>
            <a:ext cx="6453300" cy="78900"/>
          </a:xfrm>
          <a:prstGeom prst="straightConnector1">
            <a:avLst/>
          </a:prstGeom>
          <a:noFill/>
          <a:ln w="76200" cap="flat" cmpd="sng">
            <a:solidFill>
              <a:srgbClr val="FF0000"/>
            </a:solidFill>
            <a:prstDash val="solid"/>
            <a:round/>
            <a:headEnd type="none" w="med" len="med"/>
            <a:tailEnd type="triangle" w="med" len="med"/>
          </a:ln>
        </p:spPr>
      </p:cxnSp>
      <p:cxnSp>
        <p:nvCxnSpPr>
          <p:cNvPr id="358" name="Google Shape;358;gc637a9f4e9_0_97"/>
          <p:cNvCxnSpPr/>
          <p:nvPr/>
        </p:nvCxnSpPr>
        <p:spPr>
          <a:xfrm flipH="1">
            <a:off x="10025700" y="4006250"/>
            <a:ext cx="8900400" cy="4775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c637a9f4e9_0_104"/>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If the current player pressed the SPACE key clear the SpaceIsDown flag by setting it to FALSE.</a:t>
            </a:r>
            <a:endParaRPr sz="4368"/>
          </a:p>
          <a:p>
            <a:pPr marL="457200" lvl="0" indent="-505968" algn="l" rtl="0">
              <a:spcBef>
                <a:spcPts val="0"/>
              </a:spcBef>
              <a:spcAft>
                <a:spcPts val="0"/>
              </a:spcAft>
              <a:buSzPts val="4368"/>
              <a:buAutoNum type="arabicPeriod"/>
            </a:pPr>
            <a:r>
              <a:rPr lang="en-US" sz="4368"/>
              <a:t>Otherwise, start the Space Key Timer again by adding an event call to it.</a:t>
            </a:r>
            <a:endParaRPr sz="4368"/>
          </a:p>
          <a:p>
            <a:pPr marL="457200" lvl="0" indent="-505968" algn="l" rtl="0">
              <a:spcBef>
                <a:spcPts val="0"/>
              </a:spcBef>
              <a:spcAft>
                <a:spcPts val="0"/>
              </a:spcAft>
              <a:buSzPts val="4368"/>
              <a:buAutoNum type="arabicPeriod"/>
            </a:pPr>
            <a:r>
              <a:rPr lang="en-US" sz="4368"/>
              <a:t>Have you noticed your custom event “StartSpaceKeyTimer” is now in the content menu!</a:t>
            </a:r>
            <a:endParaRPr sz="4368"/>
          </a:p>
          <a:p>
            <a:pPr marL="457200" lvl="0" indent="0" algn="l" rtl="0">
              <a:spcBef>
                <a:spcPts val="0"/>
              </a:spcBef>
              <a:spcAft>
                <a:spcPts val="0"/>
              </a:spcAft>
              <a:buNone/>
            </a:pPr>
            <a:endParaRPr sz="4368"/>
          </a:p>
        </p:txBody>
      </p:sp>
      <p:pic>
        <p:nvPicPr>
          <p:cNvPr id="364" name="Google Shape;364;gc637a9f4e9_0_104"/>
          <p:cNvPicPr preferRelativeResize="0"/>
          <p:nvPr/>
        </p:nvPicPr>
        <p:blipFill rotWithShape="1">
          <a:blip r:embed="rId3">
            <a:alphaModFix/>
          </a:blip>
          <a:srcRect l="11366" t="36278" r="11834" b="18710"/>
          <a:stretch/>
        </p:blipFill>
        <p:spPr>
          <a:xfrm>
            <a:off x="1097025" y="6038975"/>
            <a:ext cx="23286974" cy="7677026"/>
          </a:xfrm>
          <a:prstGeom prst="rect">
            <a:avLst/>
          </a:prstGeom>
          <a:noFill/>
          <a:ln>
            <a:noFill/>
          </a:ln>
        </p:spPr>
      </p:pic>
      <p:pic>
        <p:nvPicPr>
          <p:cNvPr id="365" name="Google Shape;365;gc637a9f4e9_0_104"/>
          <p:cNvPicPr preferRelativeResize="0"/>
          <p:nvPr/>
        </p:nvPicPr>
        <p:blipFill rotWithShape="1">
          <a:blip r:embed="rId4">
            <a:alphaModFix/>
          </a:blip>
          <a:srcRect b="71227"/>
          <a:stretch/>
        </p:blipFill>
        <p:spPr>
          <a:xfrm>
            <a:off x="15571475" y="3374725"/>
            <a:ext cx="8691850" cy="2500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c637a9f4e9_0_112"/>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Make the Space key available to the current player for PressSpaceTimer duration then deactivate it by setting the flag to FALSE.</a:t>
            </a:r>
            <a:endParaRPr sz="4368"/>
          </a:p>
          <a:p>
            <a:pPr marL="457200" lvl="0" indent="0" algn="l" rtl="0">
              <a:spcBef>
                <a:spcPts val="0"/>
              </a:spcBef>
              <a:spcAft>
                <a:spcPts val="0"/>
              </a:spcAft>
              <a:buNone/>
            </a:pPr>
            <a:endParaRPr sz="4368"/>
          </a:p>
        </p:txBody>
      </p:sp>
      <p:pic>
        <p:nvPicPr>
          <p:cNvPr id="371" name="Google Shape;371;gc637a9f4e9_0_112"/>
          <p:cNvPicPr preferRelativeResize="0"/>
          <p:nvPr/>
        </p:nvPicPr>
        <p:blipFill rotWithShape="1">
          <a:blip r:embed="rId3">
            <a:alphaModFix/>
          </a:blip>
          <a:srcRect l="15471" t="36710" r="27503" b="24064"/>
          <a:stretch/>
        </p:blipFill>
        <p:spPr>
          <a:xfrm>
            <a:off x="1302525" y="4578575"/>
            <a:ext cx="21405077" cy="82814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c637a9f4e9_0_120"/>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When successfully pressed, rotate to next player and possess it!</a:t>
            </a:r>
            <a:endParaRPr sz="4368"/>
          </a:p>
          <a:p>
            <a:pPr marL="457200" lvl="0" indent="-505968" algn="l" rtl="0">
              <a:spcBef>
                <a:spcPts val="0"/>
              </a:spcBef>
              <a:spcAft>
                <a:spcPts val="0"/>
              </a:spcAft>
              <a:buSzPts val="4368"/>
              <a:buAutoNum type="arabicPeriod"/>
            </a:pPr>
            <a:r>
              <a:rPr lang="en-US" sz="4368"/>
              <a:t>Notice rotation is provided with using modulo (%) operator with 3 (number of players 0,1,2 indices in the array)</a:t>
            </a:r>
            <a:endParaRPr sz="4368"/>
          </a:p>
          <a:p>
            <a:pPr marL="457200" lvl="0" indent="0" algn="l" rtl="0">
              <a:spcBef>
                <a:spcPts val="0"/>
              </a:spcBef>
              <a:spcAft>
                <a:spcPts val="0"/>
              </a:spcAft>
              <a:buNone/>
            </a:pPr>
            <a:endParaRPr sz="4368"/>
          </a:p>
        </p:txBody>
      </p:sp>
      <p:pic>
        <p:nvPicPr>
          <p:cNvPr id="377" name="Google Shape;377;gc637a9f4e9_0_120"/>
          <p:cNvPicPr preferRelativeResize="0"/>
          <p:nvPr/>
        </p:nvPicPr>
        <p:blipFill rotWithShape="1">
          <a:blip r:embed="rId3">
            <a:alphaModFix/>
          </a:blip>
          <a:srcRect l="12084" t="35638" r="12341" b="13134"/>
          <a:stretch/>
        </p:blipFill>
        <p:spPr>
          <a:xfrm>
            <a:off x="217100" y="4618050"/>
            <a:ext cx="24384000" cy="9021341"/>
          </a:xfrm>
          <a:prstGeom prst="rect">
            <a:avLst/>
          </a:prstGeom>
          <a:noFill/>
          <a:ln>
            <a:noFill/>
          </a:ln>
        </p:spPr>
      </p:pic>
      <p:cxnSp>
        <p:nvCxnSpPr>
          <p:cNvPr id="378" name="Google Shape;378;gc637a9f4e9_0_120"/>
          <p:cNvCxnSpPr/>
          <p:nvPr/>
        </p:nvCxnSpPr>
        <p:spPr>
          <a:xfrm flipH="1">
            <a:off x="10400425" y="2328750"/>
            <a:ext cx="3670800" cy="7400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c637a9f4e9_0_127"/>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505968" algn="l" rtl="0">
              <a:spcBef>
                <a:spcPts val="0"/>
              </a:spcBef>
              <a:spcAft>
                <a:spcPts val="0"/>
              </a:spcAft>
              <a:buSzPts val="4368"/>
              <a:buAutoNum type="arabicPeriod"/>
            </a:pPr>
            <a:r>
              <a:rPr lang="en-US" sz="4368"/>
              <a:t>Print out who has the bomb now and restart the space key timer.</a:t>
            </a:r>
            <a:endParaRPr sz="4368"/>
          </a:p>
          <a:p>
            <a:pPr marL="457200" lvl="0" indent="-505968" algn="l" rtl="0">
              <a:spcBef>
                <a:spcPts val="0"/>
              </a:spcBef>
              <a:spcAft>
                <a:spcPts val="0"/>
              </a:spcAft>
              <a:buSzPts val="4368"/>
              <a:buAutoNum type="arabicPeriod"/>
            </a:pPr>
            <a:r>
              <a:rPr lang="en-US" sz="4368"/>
              <a:t>GetDisplayName node is automatically added if you try to plug the output of the GET node to the string B pin of the Append node. No need to search for it!</a:t>
            </a:r>
            <a:endParaRPr sz="4368"/>
          </a:p>
          <a:p>
            <a:pPr marL="457200" lvl="0" indent="0" algn="l" rtl="0">
              <a:spcBef>
                <a:spcPts val="0"/>
              </a:spcBef>
              <a:spcAft>
                <a:spcPts val="0"/>
              </a:spcAft>
              <a:buNone/>
            </a:pPr>
            <a:endParaRPr sz="4368"/>
          </a:p>
        </p:txBody>
      </p:sp>
      <p:pic>
        <p:nvPicPr>
          <p:cNvPr id="384" name="Google Shape;384;gc637a9f4e9_0_127"/>
          <p:cNvPicPr preferRelativeResize="0"/>
          <p:nvPr/>
        </p:nvPicPr>
        <p:blipFill rotWithShape="1">
          <a:blip r:embed="rId3">
            <a:alphaModFix/>
          </a:blip>
          <a:srcRect l="11783" t="25811" r="17062" b="24145"/>
          <a:stretch/>
        </p:blipFill>
        <p:spPr>
          <a:xfrm>
            <a:off x="1342000" y="5821900"/>
            <a:ext cx="19954522" cy="7894101"/>
          </a:xfrm>
          <a:prstGeom prst="rect">
            <a:avLst/>
          </a:prstGeom>
          <a:noFill/>
          <a:ln>
            <a:noFill/>
          </a:ln>
        </p:spPr>
      </p:pic>
      <p:cxnSp>
        <p:nvCxnSpPr>
          <p:cNvPr id="385" name="Google Shape;385;gc637a9f4e9_0_127"/>
          <p:cNvCxnSpPr/>
          <p:nvPr/>
        </p:nvCxnSpPr>
        <p:spPr>
          <a:xfrm>
            <a:off x="4953550" y="2427425"/>
            <a:ext cx="3749700" cy="10005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c637a9f4e9_0_135"/>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0" algn="l" rtl="0">
              <a:spcBef>
                <a:spcPts val="0"/>
              </a:spcBef>
              <a:spcAft>
                <a:spcPts val="0"/>
              </a:spcAft>
              <a:buNone/>
            </a:pPr>
            <a:r>
              <a:rPr lang="en-US" sz="4368"/>
              <a:t>Don’t forget to print the Bomb time when the game starts!</a:t>
            </a:r>
            <a:endParaRPr sz="4368"/>
          </a:p>
        </p:txBody>
      </p:sp>
      <p:pic>
        <p:nvPicPr>
          <p:cNvPr id="391" name="Google Shape;391;gc637a9f4e9_0_135"/>
          <p:cNvPicPr preferRelativeResize="0"/>
          <p:nvPr/>
        </p:nvPicPr>
        <p:blipFill rotWithShape="1">
          <a:blip r:embed="rId3">
            <a:alphaModFix/>
          </a:blip>
          <a:srcRect t="28926" r="12041" b="19391"/>
          <a:stretch/>
        </p:blipFill>
        <p:spPr>
          <a:xfrm>
            <a:off x="0" y="5656542"/>
            <a:ext cx="24384000" cy="8059457"/>
          </a:xfrm>
          <a:prstGeom prst="rect">
            <a:avLst/>
          </a:prstGeom>
          <a:noFill/>
          <a:ln>
            <a:noFill/>
          </a:ln>
        </p:spPr>
      </p:pic>
      <p:cxnSp>
        <p:nvCxnSpPr>
          <p:cNvPr id="392" name="Google Shape;392;gc637a9f4e9_0_135"/>
          <p:cNvCxnSpPr/>
          <p:nvPr/>
        </p:nvCxnSpPr>
        <p:spPr>
          <a:xfrm>
            <a:off x="10676775" y="2762925"/>
            <a:ext cx="4559100" cy="40656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c637a9f4e9_0_143"/>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0" algn="l" rtl="0">
              <a:spcBef>
                <a:spcPts val="0"/>
              </a:spcBef>
              <a:spcAft>
                <a:spcPts val="0"/>
              </a:spcAft>
              <a:buNone/>
            </a:pPr>
            <a:r>
              <a:rPr lang="en-US" sz="4368"/>
              <a:t>You can create a explosion particle when the bomb explodes at the current player from the starter content: P_Explosion</a:t>
            </a:r>
            <a:endParaRPr sz="4368"/>
          </a:p>
        </p:txBody>
      </p:sp>
      <p:pic>
        <p:nvPicPr>
          <p:cNvPr id="398" name="Google Shape;398;gc637a9f4e9_0_143"/>
          <p:cNvPicPr preferRelativeResize="0"/>
          <p:nvPr/>
        </p:nvPicPr>
        <p:blipFill rotWithShape="1">
          <a:blip r:embed="rId3">
            <a:alphaModFix/>
          </a:blip>
          <a:srcRect l="11849" t="17171" r="19175" b="18370"/>
          <a:stretch/>
        </p:blipFill>
        <p:spPr>
          <a:xfrm>
            <a:off x="1795903" y="3471276"/>
            <a:ext cx="19301074" cy="10146025"/>
          </a:xfrm>
          <a:prstGeom prst="rect">
            <a:avLst/>
          </a:prstGeom>
          <a:noFill/>
          <a:ln>
            <a:noFill/>
          </a:ln>
        </p:spPr>
      </p:pic>
      <p:cxnSp>
        <p:nvCxnSpPr>
          <p:cNvPr id="399" name="Google Shape;399;gc637a9f4e9_0_143"/>
          <p:cNvCxnSpPr/>
          <p:nvPr/>
        </p:nvCxnSpPr>
        <p:spPr>
          <a:xfrm>
            <a:off x="10499188" y="3039225"/>
            <a:ext cx="2013000" cy="499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c703ae713b_0_6"/>
          <p:cNvSpPr txBox="1">
            <a:spLocks noGrp="1"/>
          </p:cNvSpPr>
          <p:nvPr>
            <p:ph type="title"/>
          </p:nvPr>
        </p:nvSpPr>
        <p:spPr>
          <a:xfrm>
            <a:off x="1676400" y="730251"/>
            <a:ext cx="21031200" cy="265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Phase 2</a:t>
            </a:r>
            <a:endParaRPr/>
          </a:p>
        </p:txBody>
      </p:sp>
      <p:sp>
        <p:nvSpPr>
          <p:cNvPr id="405" name="Google Shape;405;gc703ae713b_0_6"/>
          <p:cNvSpPr/>
          <p:nvPr/>
        </p:nvSpPr>
        <p:spPr>
          <a:xfrm>
            <a:off x="2012998" y="4183923"/>
            <a:ext cx="21630900" cy="81900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2800"/>
              <a:buFont typeface="Helvetica Neue"/>
              <a:buNone/>
            </a:pPr>
            <a:r>
              <a:rPr lang="en-US" sz="6400">
                <a:latin typeface="Helvetica Neue"/>
                <a:ea typeface="Helvetica Neue"/>
                <a:cs typeface="Helvetica Neue"/>
                <a:sym typeface="Helvetica Neue"/>
              </a:rPr>
              <a:t>Add a final count-down at every seconds from 3 to BOOM!</a:t>
            </a:r>
            <a:endParaRPr sz="64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64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VARIABLE DATA TYPES</a:t>
            </a:r>
            <a:endParaRPr/>
          </a:p>
        </p:txBody>
      </p:sp>
      <p:pic>
        <p:nvPicPr>
          <p:cNvPr id="98" name="Google Shape;98;p8"/>
          <p:cNvPicPr preferRelativeResize="0">
            <a:picLocks noGrp="1"/>
          </p:cNvPicPr>
          <p:nvPr>
            <p:ph type="body" idx="1"/>
          </p:nvPr>
        </p:nvPicPr>
        <p:blipFill rotWithShape="1">
          <a:blip r:embed="rId3">
            <a:alphaModFix/>
          </a:blip>
          <a:srcRect/>
          <a:stretch/>
        </p:blipFill>
        <p:spPr>
          <a:xfrm>
            <a:off x="14265278" y="2282094"/>
            <a:ext cx="8673100" cy="9151811"/>
          </a:xfrm>
          <a:prstGeom prst="rect">
            <a:avLst/>
          </a:prstGeom>
          <a:noFill/>
          <a:ln>
            <a:noFill/>
          </a:ln>
        </p:spPr>
      </p:pic>
      <p:sp>
        <p:nvSpPr>
          <p:cNvPr id="99" name="Google Shape;99;p8"/>
          <p:cNvSpPr txBox="1">
            <a:spLocks noGrp="1"/>
          </p:cNvSpPr>
          <p:nvPr>
            <p:ph type="body" idx="2"/>
          </p:nvPr>
        </p:nvSpPr>
        <p:spPr>
          <a:xfrm>
            <a:off x="1679576" y="5943600"/>
            <a:ext cx="9045575" cy="802059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Following are common types of variables:</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b="1"/>
              <a:t>Boolean</a:t>
            </a:r>
            <a:r>
              <a:rPr lang="en-US" sz="2800"/>
              <a:t>: Can only hold the value “true” or “false”.</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Integer</a:t>
            </a:r>
            <a:r>
              <a:rPr lang="en-US" sz="2800"/>
              <a:t>: Used to store integer values.</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Float</a:t>
            </a:r>
            <a:r>
              <a:rPr lang="en-US" sz="2800"/>
              <a:t>: Used to store decimal values.</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String / Text</a:t>
            </a:r>
            <a:r>
              <a:rPr lang="en-US" sz="2800"/>
              <a:t>: Used to store text. The Text variable is preferable since it supports localization.</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Vector</a:t>
            </a:r>
            <a:r>
              <a:rPr lang="en-US" sz="2800"/>
              <a:t>: Contains the float values X, Y, and Z.</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Transform</a:t>
            </a:r>
            <a:r>
              <a:rPr lang="en-US" sz="2800"/>
              <a:t>: Used to store location, rotation, and scale.</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c703ae713b_0_11"/>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0" algn="l" rtl="0">
              <a:spcBef>
                <a:spcPts val="0"/>
              </a:spcBef>
              <a:spcAft>
                <a:spcPts val="0"/>
              </a:spcAft>
              <a:buNone/>
            </a:pPr>
            <a:r>
              <a:rPr lang="en-US" sz="4368"/>
              <a:t>Some cool macro to make your code more readable: Simplify Get All Players with the current player to “PlayerWithTheBomb” macro.</a:t>
            </a:r>
            <a:endParaRPr sz="4368"/>
          </a:p>
        </p:txBody>
      </p:sp>
      <p:pic>
        <p:nvPicPr>
          <p:cNvPr id="411" name="Google Shape;411;gc703ae713b_0_11"/>
          <p:cNvPicPr preferRelativeResize="0"/>
          <p:nvPr/>
        </p:nvPicPr>
        <p:blipFill rotWithShape="1">
          <a:blip r:embed="rId3">
            <a:alphaModFix/>
          </a:blip>
          <a:srcRect t="8785" r="36236" b="59327"/>
          <a:stretch/>
        </p:blipFill>
        <p:spPr>
          <a:xfrm>
            <a:off x="431000" y="4114800"/>
            <a:ext cx="10756099" cy="2936100"/>
          </a:xfrm>
          <a:prstGeom prst="rect">
            <a:avLst/>
          </a:prstGeom>
          <a:noFill/>
          <a:ln>
            <a:noFill/>
          </a:ln>
        </p:spPr>
      </p:pic>
      <p:pic>
        <p:nvPicPr>
          <p:cNvPr id="412" name="Google Shape;412;gc703ae713b_0_11"/>
          <p:cNvPicPr preferRelativeResize="0"/>
          <p:nvPr/>
        </p:nvPicPr>
        <p:blipFill rotWithShape="1">
          <a:blip r:embed="rId4">
            <a:alphaModFix/>
          </a:blip>
          <a:srcRect l="18434" t="19410" r="21555" b="18155"/>
          <a:stretch/>
        </p:blipFill>
        <p:spPr>
          <a:xfrm>
            <a:off x="12307225" y="6493650"/>
            <a:ext cx="12076776" cy="6857999"/>
          </a:xfrm>
          <a:prstGeom prst="rect">
            <a:avLst/>
          </a:prstGeom>
          <a:noFill/>
          <a:ln>
            <a:noFill/>
          </a:ln>
        </p:spPr>
      </p:pic>
      <p:cxnSp>
        <p:nvCxnSpPr>
          <p:cNvPr id="413" name="Google Shape;413;gc703ae713b_0_11"/>
          <p:cNvCxnSpPr/>
          <p:nvPr/>
        </p:nvCxnSpPr>
        <p:spPr>
          <a:xfrm>
            <a:off x="9622625" y="6515100"/>
            <a:ext cx="3943500" cy="37290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c703ae713b_0_21"/>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0" algn="l" rtl="0">
              <a:spcBef>
                <a:spcPts val="0"/>
              </a:spcBef>
              <a:spcAft>
                <a:spcPts val="0"/>
              </a:spcAft>
              <a:buNone/>
            </a:pPr>
            <a:r>
              <a:rPr lang="en-US" sz="4368"/>
              <a:t>Create a new macro: CountDown with 2 parameters: A String and Duration.</a:t>
            </a:r>
            <a:endParaRPr sz="4368"/>
          </a:p>
        </p:txBody>
      </p:sp>
      <p:pic>
        <p:nvPicPr>
          <p:cNvPr id="419" name="Google Shape;419;gc703ae713b_0_21"/>
          <p:cNvPicPr preferRelativeResize="0"/>
          <p:nvPr/>
        </p:nvPicPr>
        <p:blipFill rotWithShape="1">
          <a:blip r:embed="rId3">
            <a:alphaModFix/>
          </a:blip>
          <a:srcRect t="10779" r="31408" b="43715"/>
          <a:stretch/>
        </p:blipFill>
        <p:spPr>
          <a:xfrm>
            <a:off x="0" y="3793325"/>
            <a:ext cx="24384000" cy="8829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c703ae713b_0_29"/>
          <p:cNvSpPr txBox="1">
            <a:spLocks noGrp="1"/>
          </p:cNvSpPr>
          <p:nvPr>
            <p:ph type="title"/>
          </p:nvPr>
        </p:nvSpPr>
        <p:spPr>
          <a:xfrm>
            <a:off x="1676400" y="730250"/>
            <a:ext cx="21031200" cy="3473400"/>
          </a:xfrm>
          <a:prstGeom prst="rect">
            <a:avLst/>
          </a:prstGeom>
        </p:spPr>
        <p:txBody>
          <a:bodyPr spcFirstLastPara="1" wrap="square" lIns="91425" tIns="45700" rIns="91425" bIns="45700" anchor="ctr" anchorCtr="0">
            <a:noAutofit/>
          </a:bodyPr>
          <a:lstStyle/>
          <a:p>
            <a:pPr marL="457200" lvl="0" indent="0" algn="l" rtl="0">
              <a:spcBef>
                <a:spcPts val="0"/>
              </a:spcBef>
              <a:spcAft>
                <a:spcPts val="0"/>
              </a:spcAft>
              <a:buNone/>
            </a:pPr>
            <a:r>
              <a:rPr lang="en-US" sz="4368"/>
              <a:t>Replace the countdown section like this by adding 3 calls to CountDown macro.</a:t>
            </a:r>
            <a:endParaRPr sz="4368"/>
          </a:p>
          <a:p>
            <a:pPr marL="457200" lvl="0" indent="0" algn="l" rtl="0">
              <a:spcBef>
                <a:spcPts val="0"/>
              </a:spcBef>
              <a:spcAft>
                <a:spcPts val="0"/>
              </a:spcAft>
              <a:buNone/>
            </a:pPr>
            <a:r>
              <a:rPr lang="en-US" sz="4368"/>
              <a:t>Also don’t forget to decrease the initial Delay by 3 seconds to make the actual last 3 seconds to be counted down 1 by 1.</a:t>
            </a:r>
            <a:endParaRPr sz="4368"/>
          </a:p>
        </p:txBody>
      </p:sp>
      <p:pic>
        <p:nvPicPr>
          <p:cNvPr id="425" name="Google Shape;425;gc703ae713b_0_29"/>
          <p:cNvPicPr preferRelativeResize="0"/>
          <p:nvPr/>
        </p:nvPicPr>
        <p:blipFill rotWithShape="1">
          <a:blip r:embed="rId3">
            <a:alphaModFix/>
          </a:blip>
          <a:srcRect l="15869" t="27170" r="4978" b="18596"/>
          <a:stretch/>
        </p:blipFill>
        <p:spPr>
          <a:xfrm>
            <a:off x="0" y="4596479"/>
            <a:ext cx="24384000" cy="91195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9"/>
          <p:cNvSpPr txBox="1">
            <a:spLocks noGrp="1"/>
          </p:cNvSpPr>
          <p:nvPr>
            <p:ph type="title"/>
          </p:nvPr>
        </p:nvSpPr>
        <p:spPr>
          <a:xfrm>
            <a:off x="1663247"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DETAILS PANEL</a:t>
            </a:r>
            <a:endParaRPr/>
          </a:p>
        </p:txBody>
      </p:sp>
      <p:sp>
        <p:nvSpPr>
          <p:cNvPr id="105" name="Google Shape;105;p9"/>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a variable is selected, its properties are displayed in the </a:t>
            </a:r>
            <a:r>
              <a:rPr lang="en-US" sz="2800" b="1"/>
              <a:t>Details</a:t>
            </a:r>
            <a:r>
              <a:rPr lang="en-US" sz="2800"/>
              <a:t> panel. This is where changes can be made to the variable’s name and type.</a:t>
            </a:r>
            <a:endParaRPr/>
          </a:p>
          <a:p>
            <a:pPr marL="0" lvl="0" indent="0" algn="l" rtl="0">
              <a:lnSpc>
                <a:spcPct val="100000"/>
              </a:lnSpc>
              <a:spcBef>
                <a:spcPts val="2000"/>
              </a:spcBef>
              <a:spcAft>
                <a:spcPts val="0"/>
              </a:spcAft>
              <a:buClr>
                <a:schemeClr val="dk1"/>
              </a:buClr>
              <a:buSzPts val="2800"/>
              <a:buNone/>
            </a:pPr>
            <a:r>
              <a:rPr lang="en-US" sz="2800"/>
              <a:t>Other properties found in the Details panel include the following:</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b="1"/>
              <a:t>Instance Editable</a:t>
            </a:r>
            <a:r>
              <a:rPr lang="en-US" sz="2800"/>
              <a:t>: If checked, the variable can be changed in the instances that are in the Level.</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Blueprint Read Only</a:t>
            </a:r>
            <a:r>
              <a:rPr lang="en-US" sz="2800"/>
              <a:t>: If checked, the variable cannot be changed by Blueprint nodes.</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Tooltip</a:t>
            </a:r>
            <a:r>
              <a:rPr lang="en-US" sz="2800"/>
              <a:t>: Contains information shown when the cursor hovers over the variable.</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Expose on Spawn</a:t>
            </a:r>
            <a:r>
              <a:rPr lang="en-US" sz="2800"/>
              <a:t>: If checked, the variable can be set when spawning the Blueprint.</a:t>
            </a:r>
            <a:endParaRPr sz="2800"/>
          </a:p>
        </p:txBody>
      </p:sp>
      <p:pic>
        <p:nvPicPr>
          <p:cNvPr id="106" name="Google Shape;106;p9"/>
          <p:cNvPicPr preferRelativeResize="0">
            <a:picLocks noGrp="1"/>
          </p:cNvPicPr>
          <p:nvPr>
            <p:ph type="body" idx="1"/>
          </p:nvPr>
        </p:nvPicPr>
        <p:blipFill rotWithShape="1">
          <a:blip r:embed="rId3">
            <a:alphaModFix/>
          </a:blip>
          <a:srcRect/>
          <a:stretch/>
        </p:blipFill>
        <p:spPr>
          <a:xfrm>
            <a:off x="13658303" y="916755"/>
            <a:ext cx="9045575" cy="118824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ARRAY, SET, AND MAP</a:t>
            </a:r>
            <a:endParaRPr/>
          </a:p>
        </p:txBody>
      </p:sp>
      <p:pic>
        <p:nvPicPr>
          <p:cNvPr id="112" name="Google Shape;112;p10"/>
          <p:cNvPicPr preferRelativeResize="0">
            <a:picLocks noGrp="1"/>
          </p:cNvPicPr>
          <p:nvPr>
            <p:ph type="body" idx="1"/>
          </p:nvPr>
        </p:nvPicPr>
        <p:blipFill rotWithShape="1">
          <a:blip r:embed="rId3">
            <a:alphaModFix/>
          </a:blip>
          <a:srcRect/>
          <a:stretch/>
        </p:blipFill>
        <p:spPr>
          <a:xfrm>
            <a:off x="13028636" y="3716413"/>
            <a:ext cx="10590188" cy="6283174"/>
          </a:xfrm>
          <a:prstGeom prst="rect">
            <a:avLst/>
          </a:prstGeom>
          <a:noFill/>
          <a:ln>
            <a:noFill/>
          </a:ln>
        </p:spPr>
      </p:pic>
      <p:sp>
        <p:nvSpPr>
          <p:cNvPr id="113" name="Google Shape;113;p10"/>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Variable Type</a:t>
            </a:r>
            <a:r>
              <a:rPr lang="en-US" sz="2800"/>
              <a:t> property includes a button</a:t>
            </a:r>
            <a:r>
              <a:rPr lang="en-US" sz="2800" b="1"/>
              <a:t> </a:t>
            </a:r>
            <a:r>
              <a:rPr lang="en-US" sz="2800"/>
              <a:t>that is used to convert the variable into a </a:t>
            </a:r>
            <a:r>
              <a:rPr lang="en-US" sz="2800" b="1"/>
              <a:t>container</a:t>
            </a:r>
            <a:r>
              <a:rPr lang="en-US" sz="2800"/>
              <a:t>.</a:t>
            </a:r>
            <a:endParaRPr/>
          </a:p>
          <a:p>
            <a:pPr marL="0" lvl="0" indent="0" algn="l" rtl="0">
              <a:lnSpc>
                <a:spcPct val="100000"/>
              </a:lnSpc>
              <a:spcBef>
                <a:spcPts val="2000"/>
              </a:spcBef>
              <a:spcAft>
                <a:spcPts val="0"/>
              </a:spcAft>
              <a:buClr>
                <a:schemeClr val="dk1"/>
              </a:buClr>
              <a:buSzPts val="2800"/>
              <a:buNone/>
            </a:pPr>
            <a:r>
              <a:rPr lang="en-US" sz="2800"/>
              <a:t>A container can store several elements of the same type. Listed below are the types of containers available. </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b="1"/>
              <a:t>Array</a:t>
            </a:r>
            <a:r>
              <a:rPr lang="en-US" sz="2800"/>
              <a:t>: An ordered list of values that are accessed using an index value.</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Set</a:t>
            </a:r>
            <a:r>
              <a:rPr lang="en-US" sz="2800"/>
              <a:t>: An unordered collection of values. Duplicate values are not allowed.</a:t>
            </a:r>
            <a:endParaRPr sz="2800"/>
          </a:p>
          <a:p>
            <a:pPr marL="457200" lvl="0" indent="-457200" algn="l" rtl="0">
              <a:lnSpc>
                <a:spcPct val="100000"/>
              </a:lnSpc>
              <a:spcBef>
                <a:spcPts val="800"/>
              </a:spcBef>
              <a:spcAft>
                <a:spcPts val="0"/>
              </a:spcAft>
              <a:buClr>
                <a:schemeClr val="dk1"/>
              </a:buClr>
              <a:buSzPts val="2800"/>
              <a:buFont typeface="Arial"/>
              <a:buChar char="•"/>
            </a:pPr>
            <a:r>
              <a:rPr lang="en-US" sz="2800" b="1"/>
              <a:t>Map</a:t>
            </a:r>
            <a:r>
              <a:rPr lang="en-US" sz="2800"/>
              <a:t>: A list that uses a key-value pair to define each entry. Duplicate key values are not allowed.</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1"/>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GETTERS AND SETTERS</a:t>
            </a:r>
            <a:endParaRPr/>
          </a:p>
        </p:txBody>
      </p:sp>
      <p:pic>
        <p:nvPicPr>
          <p:cNvPr id="119" name="Google Shape;119;p11"/>
          <p:cNvPicPr preferRelativeResize="0">
            <a:picLocks noGrp="1"/>
          </p:cNvPicPr>
          <p:nvPr>
            <p:ph type="body" idx="1"/>
          </p:nvPr>
        </p:nvPicPr>
        <p:blipFill rotWithShape="1">
          <a:blip r:embed="rId3">
            <a:alphaModFix/>
          </a:blip>
          <a:srcRect/>
          <a:stretch/>
        </p:blipFill>
        <p:spPr>
          <a:xfrm>
            <a:off x="12146280" y="914399"/>
            <a:ext cx="12237720" cy="12044615"/>
          </a:xfrm>
          <a:prstGeom prst="rect">
            <a:avLst/>
          </a:prstGeom>
          <a:noFill/>
          <a:ln>
            <a:noFill/>
          </a:ln>
        </p:spPr>
      </p:pic>
      <p:sp>
        <p:nvSpPr>
          <p:cNvPr id="120" name="Google Shape;120;p11"/>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a variable is dragged and dropped</a:t>
            </a:r>
            <a:r>
              <a:rPr lang="en-US" sz="2800" b="1"/>
              <a:t> </a:t>
            </a:r>
            <a:r>
              <a:rPr lang="en-US" sz="2800"/>
              <a:t>into the Event Graph,</a:t>
            </a:r>
            <a:r>
              <a:rPr lang="en-US" sz="2800" b="1"/>
              <a:t> </a:t>
            </a:r>
            <a:r>
              <a:rPr lang="en-US" sz="2800"/>
              <a:t>a context menu appears with the options </a:t>
            </a:r>
            <a:r>
              <a:rPr lang="en-US" sz="2800" b="1"/>
              <a:t>Get</a:t>
            </a:r>
            <a:r>
              <a:rPr lang="en-US" sz="2800"/>
              <a:t> and </a:t>
            </a:r>
            <a:r>
              <a:rPr lang="en-US" sz="2800" b="1"/>
              <a:t>Set</a:t>
            </a:r>
            <a:r>
              <a:rPr lang="en-US" sz="2800"/>
              <a:t>.</a:t>
            </a:r>
            <a:endParaRPr/>
          </a:p>
          <a:p>
            <a:pPr marL="0" lvl="0" indent="0" algn="l" rtl="0">
              <a:lnSpc>
                <a:spcPct val="100000"/>
              </a:lnSpc>
              <a:spcBef>
                <a:spcPts val="2000"/>
              </a:spcBef>
              <a:spcAft>
                <a:spcPts val="0"/>
              </a:spcAft>
              <a:buClr>
                <a:schemeClr val="dk1"/>
              </a:buClr>
              <a:buSzPts val="2800"/>
              <a:buNone/>
            </a:pPr>
            <a:r>
              <a:rPr lang="en-US" sz="2800" b="1"/>
              <a:t>Get</a:t>
            </a:r>
            <a:r>
              <a:rPr lang="en-US" sz="2800"/>
              <a:t> nodes are used to read the value of the variable.</a:t>
            </a:r>
            <a:endParaRPr/>
          </a:p>
          <a:p>
            <a:pPr marL="0" lvl="0" indent="0" algn="l" rtl="0">
              <a:lnSpc>
                <a:spcPct val="100000"/>
              </a:lnSpc>
              <a:spcBef>
                <a:spcPts val="2000"/>
              </a:spcBef>
              <a:spcAft>
                <a:spcPts val="0"/>
              </a:spcAft>
              <a:buClr>
                <a:schemeClr val="dk1"/>
              </a:buClr>
              <a:buSzPts val="2800"/>
              <a:buNone/>
            </a:pPr>
            <a:r>
              <a:rPr lang="en-US" sz="2800" b="1"/>
              <a:t>Set</a:t>
            </a:r>
            <a:r>
              <a:rPr lang="en-US" sz="2800"/>
              <a:t> nodes are used to store a new value in the variable.</a:t>
            </a:r>
            <a:endParaRPr/>
          </a:p>
          <a:p>
            <a:pPr marL="0" lvl="0" indent="0" algn="l" rtl="0">
              <a:lnSpc>
                <a:spcPct val="100000"/>
              </a:lnSpc>
              <a:spcBef>
                <a:spcPts val="2000"/>
              </a:spcBef>
              <a:spcAft>
                <a:spcPts val="0"/>
              </a:spcAft>
              <a:buClr>
                <a:schemeClr val="dk1"/>
              </a:buClr>
              <a:buSzPts val="2800"/>
              <a:buNone/>
            </a:pPr>
            <a:r>
              <a:rPr lang="en-US" sz="2800"/>
              <a:t>There are useful shortcuts to create </a:t>
            </a:r>
            <a:r>
              <a:rPr lang="en-US" sz="2800" b="1"/>
              <a:t>Get</a:t>
            </a:r>
            <a:r>
              <a:rPr lang="en-US" sz="2800"/>
              <a:t> and </a:t>
            </a:r>
            <a:r>
              <a:rPr lang="en-US" sz="2800" b="1"/>
              <a:t>Set</a:t>
            </a:r>
            <a:r>
              <a:rPr lang="en-US" sz="2800"/>
              <a:t> nodes. To create a </a:t>
            </a:r>
            <a:r>
              <a:rPr lang="en-US" sz="2800" b="1"/>
              <a:t>Get</a:t>
            </a:r>
            <a:r>
              <a:rPr lang="en-US" sz="2800"/>
              <a:t> node, press the </a:t>
            </a:r>
            <a:r>
              <a:rPr lang="en-US" sz="2800" b="1"/>
              <a:t>Ctrl</a:t>
            </a:r>
            <a:r>
              <a:rPr lang="en-US" sz="2800"/>
              <a:t> key when dragging and dropping a variable. The </a:t>
            </a:r>
            <a:r>
              <a:rPr lang="en-US" sz="2800" b="1"/>
              <a:t>Set</a:t>
            </a:r>
            <a:r>
              <a:rPr lang="en-US" sz="2800"/>
              <a:t> node is created using the </a:t>
            </a:r>
            <a:r>
              <a:rPr lang="en-US" sz="2800" b="1"/>
              <a:t>Alt</a:t>
            </a:r>
            <a:r>
              <a:rPr lang="en-US" sz="2800"/>
              <a:t> key.</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126" name="Google Shape;126;p12"/>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OPERATORS</a:t>
            </a:r>
            <a:endParaRPr/>
          </a:p>
        </p:txBody>
      </p:sp>
    </p:spTree>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BFA27738593149980C7FEC53E75F35" ma:contentTypeVersion="2" ma:contentTypeDescription="Create a new document." ma:contentTypeScope="" ma:versionID="704ad1805291d62102c5f4021a562cd5">
  <xsd:schema xmlns:xsd="http://www.w3.org/2001/XMLSchema" xmlns:xs="http://www.w3.org/2001/XMLSchema" xmlns:p="http://schemas.microsoft.com/office/2006/metadata/properties" xmlns:ns2="4d899eff-2407-42f1-91a7-c0f888984327" targetNamespace="http://schemas.microsoft.com/office/2006/metadata/properties" ma:root="true" ma:fieldsID="0a00eae015eff5ba9ecc3f5552f98d07" ns2:_="">
    <xsd:import namespace="4d899eff-2407-42f1-91a7-c0f888984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99eff-2407-42f1-91a7-c0f888984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E03A6D-C2B6-4440-9B37-368F9CE78E5F}"/>
</file>

<file path=customXml/itemProps2.xml><?xml version="1.0" encoding="utf-8"?>
<ds:datastoreItem xmlns:ds="http://schemas.openxmlformats.org/officeDocument/2006/customXml" ds:itemID="{CAC2B8FB-990A-4A88-893C-F6E673C47DCD}"/>
</file>

<file path=customXml/itemProps3.xml><?xml version="1.0" encoding="utf-8"?>
<ds:datastoreItem xmlns:ds="http://schemas.openxmlformats.org/officeDocument/2006/customXml" ds:itemID="{F4896598-7DC9-471E-8579-B3ED7F5BCEB2}"/>
</file>

<file path=docProps/app.xml><?xml version="1.0" encoding="utf-8"?>
<Properties xmlns="http://schemas.openxmlformats.org/officeDocument/2006/extended-properties" xmlns:vt="http://schemas.openxmlformats.org/officeDocument/2006/docPropsVTypes">
  <TotalTime>130</TotalTime>
  <Words>2871</Words>
  <Application>Microsoft Office PowerPoint</Application>
  <PresentationFormat>Özel</PresentationFormat>
  <Paragraphs>209</Paragraphs>
  <Slides>52</Slides>
  <Notes>52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52</vt:i4>
      </vt:variant>
    </vt:vector>
  </HeadingPairs>
  <TitlesOfParts>
    <vt:vector size="57" baseType="lpstr">
      <vt:lpstr>Arial</vt:lpstr>
      <vt:lpstr>Calibri</vt:lpstr>
      <vt:lpstr>Gill Sans</vt:lpstr>
      <vt:lpstr>Helvetica Neue</vt:lpstr>
      <vt:lpstr>EpicTheme</vt:lpstr>
      <vt:lpstr>PowerPoint Sunusu</vt:lpstr>
      <vt:lpstr>LECTURE GOALS AND OUTCOMES </vt:lpstr>
      <vt:lpstr>VARIABLES</vt:lpstr>
      <vt:lpstr>CREATING VARIABLES</vt:lpstr>
      <vt:lpstr>VARIABLE DATA TYPES</vt:lpstr>
      <vt:lpstr>DETAILS PANEL</vt:lpstr>
      <vt:lpstr>ARRAY, SET, AND MAP</vt:lpstr>
      <vt:lpstr>GETTERS AND SETTERS</vt:lpstr>
      <vt:lpstr>OPERATORS</vt:lpstr>
      <vt:lpstr>ARITHMETIC OPERATORS</vt:lpstr>
      <vt:lpstr>RELATIONAL OPERATORS</vt:lpstr>
      <vt:lpstr>LOGICAL OPERATORS</vt:lpstr>
      <vt:lpstr>Can you implement these with nodes?</vt:lpstr>
      <vt:lpstr>FUNCTIONS, EVENTS, AND MACROS</vt:lpstr>
      <vt:lpstr>FUNCTIONS</vt:lpstr>
      <vt:lpstr>FUNCTIONS:  INPUTS AND OUTPUTS</vt:lpstr>
      <vt:lpstr>FUNCTIONS: LOCAL VARIABLES</vt:lpstr>
      <vt:lpstr>FUNCTIONS: THE TARGET PARAMETER</vt:lpstr>
      <vt:lpstr>CUSTOM EVENTS</vt:lpstr>
      <vt:lpstr>CUSTOM EVENTS: INPUT PARAMETERS</vt:lpstr>
      <vt:lpstr>CUSTOM EVENTS: DELEGATES</vt:lpstr>
      <vt:lpstr>MACROS</vt:lpstr>
      <vt:lpstr>PowerPoint Sunusu</vt:lpstr>
      <vt:lpstr>PROGRAM FLOW</vt:lpstr>
      <vt:lpstr>BRANCH NODE</vt:lpstr>
      <vt:lpstr>FOR LOOP NODE</vt:lpstr>
      <vt:lpstr>SEQUENCE NODE</vt:lpstr>
      <vt:lpstr>Can you figure out the order?</vt:lpstr>
      <vt:lpstr>Can you figure out the order?</vt:lpstr>
      <vt:lpstr>PowerPoint Sunusu</vt:lpstr>
      <vt:lpstr>LABWORK = TIME-BOMB</vt:lpstr>
      <vt:lpstr>Create a new game project with Thirdperson Template. Also use with Starter Content. Locate ThirdPersonBP/Blueprints folder and ThirdPersonCharacter blueprint. Drag-drop 2 more Characters into the map. You should have ThirdPersonCharacter,ThirdPersonCharacter2,ThirdPersonCharacter3 actors in the World Outliner. </vt:lpstr>
      <vt:lpstr>Hold Ctrl and select 3 ThirdPersonCharacters. Open Level Blueprint. Right click on the event graph, scroll down a bit and pick “Create references to 3 selected Actors” </vt:lpstr>
      <vt:lpstr>Right click on the event graph and Add Event Beginplay. Add MakeArray node and using the “Add Pin +” button add 2 more pins. Connect all 3 character references to the input pins. Left Click and drag Array output pin and select “Promote to variable” on the content menu.</vt:lpstr>
      <vt:lpstr>Name the new array variable to AllPlayers. Add a new integer variable CurrentPlayer. Alt Click Drag CurrentPlayer into the event graph and add a setter for Value of 0 to the BeginPlay Event.</vt:lpstr>
      <vt:lpstr>Add BombTimer integer variable. Set the BombTimer and start a delay with it, then print out BOOM message and Destroy the CurrentPlayer.</vt:lpstr>
      <vt:lpstr>Locate ThirdPersonCharacter Blueprint in ContentBrowser and open it. From EventGraph (MyBlueprint panel) double click InputActionJump and center the event in the event graph. Jump action is mapped to SPACE key, so we are going to use it!</vt:lpstr>
      <vt:lpstr>Add to boolean variables: SpaceIsDown, SpaceIsAllowed. Compile the blueprint and make sure both default values are FALSE.</vt:lpstr>
      <vt:lpstr>Modify the Jump Event according to the rules and break/delete previous nodes, move them out some empty area.</vt:lpstr>
      <vt:lpstr>Go back to the Level Blueprint. Continue from the second pin of the sequence and start the PRESS SPACE NOW timer. Create PressSpaceTimer float variable and set it based on the game rules.</vt:lpstr>
      <vt:lpstr>Then 1 path is also starting point of a new event: StartSpaceTimer From content menu choose: Add Custom Event… Name the event StartSpaceTimer. Connect it to start of the delay. </vt:lpstr>
      <vt:lpstr>Make the Space key available to the current player. </vt:lpstr>
      <vt:lpstr>If the current player pressed the SPACE key clear the SpaceIsDown flag by setting it to FALSE. Otherwise, start the Space Key Timer again by adding an event call to it. Have you noticed your custom event “StartSpaceKeyTimer” is now in the content menu! </vt:lpstr>
      <vt:lpstr>Make the Space key available to the current player for PressSpaceTimer duration then deactivate it by setting the flag to FALSE. </vt:lpstr>
      <vt:lpstr>When successfully pressed, rotate to next player and possess it! Notice rotation is provided with using modulo (%) operator with 3 (number of players 0,1,2 indices in the array) </vt:lpstr>
      <vt:lpstr>Print out who has the bomb now and restart the space key timer. GetDisplayName node is automatically added if you try to plug the output of the GET node to the string B pin of the Append node. No need to search for it! </vt:lpstr>
      <vt:lpstr>Don’t forget to print the Bomb time when the game starts!</vt:lpstr>
      <vt:lpstr>You can create a explosion particle when the bomb explodes at the current player from the starter content: P_Explosion</vt:lpstr>
      <vt:lpstr>Phase 2</vt:lpstr>
      <vt:lpstr>Some cool macro to make your code more readable: Simplify Get All Players with the current player to “PlayerWithTheBomb” macro.</vt:lpstr>
      <vt:lpstr>Create a new macro: CountDown with 2 parameters: A String and Duration.</vt:lpstr>
      <vt:lpstr>Replace the countdown section like this by adding 3 calls to CountDown macro. Also don’t forget to decrease the initial Delay by 3 seconds to make the actual last 3 seconds to be counted down 1 by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Team for “Practice Sessions”</dc:title>
  <dc:creator>Marcos Romero</dc:creator>
  <cp:lastModifiedBy>Galip KARTOGLU</cp:lastModifiedBy>
  <cp:revision>5</cp:revision>
  <dcterms:modified xsi:type="dcterms:W3CDTF">2022-03-14T14:26:28Z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0x010100CFBFA27738593149980C7FEC53E75F35</vt:lpwstr>
  </property>
</Properties>
</file>